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7.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slideLayouts/slideLayout18.xml" ContentType="application/vnd.openxmlformats-officedocument.presentationml.slideLayout+xml"/>
  <Default Extension="pict" ContentType="image/pict"/>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vml" ContentType="application/vnd.openxmlformats-officedocument.vmlDrawin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Layouts/slideLayout19.xml" ContentType="application/vnd.openxmlformats-officedocument.presentationml.slideLayout+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130" r:id="rId1"/>
  </p:sldMasterIdLst>
  <p:notesMasterIdLst>
    <p:notesMasterId r:id="rId26"/>
  </p:notesMasterIdLst>
  <p:handoutMasterIdLst>
    <p:handoutMasterId r:id="rId27"/>
  </p:handoutMasterIdLst>
  <p:sldIdLst>
    <p:sldId id="256" r:id="rId2"/>
    <p:sldId id="274" r:id="rId3"/>
    <p:sldId id="272" r:id="rId4"/>
    <p:sldId id="275" r:id="rId5"/>
    <p:sldId id="257" r:id="rId6"/>
    <p:sldId id="258" r:id="rId7"/>
    <p:sldId id="259" r:id="rId8"/>
    <p:sldId id="260" r:id="rId9"/>
    <p:sldId id="265" r:id="rId10"/>
    <p:sldId id="266" r:id="rId11"/>
    <p:sldId id="268" r:id="rId12"/>
    <p:sldId id="261" r:id="rId13"/>
    <p:sldId id="269" r:id="rId14"/>
    <p:sldId id="267" r:id="rId15"/>
    <p:sldId id="262" r:id="rId16"/>
    <p:sldId id="271" r:id="rId17"/>
    <p:sldId id="277" r:id="rId18"/>
    <p:sldId id="278" r:id="rId19"/>
    <p:sldId id="279" r:id="rId20"/>
    <p:sldId id="270" r:id="rId21"/>
    <p:sldId id="273" r:id="rId22"/>
    <p:sldId id="263" r:id="rId23"/>
    <p:sldId id="264" r:id="rId24"/>
    <p:sldId id="276"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3" frameSlides="1"/>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7" d="100"/>
          <a:sy n="87" d="100"/>
        </p:scale>
        <p:origin x="-96"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heme" Target="theme/theme1.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handoutMaster" Target="handoutMasters/handoutMaster1.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interSettings" Target="printerSettings/printerSettings1.bin"/><Relationship Id="rId26" Type="http://schemas.openxmlformats.org/officeDocument/2006/relationships/notesMaster" Target="notesMasters/notesMaster1.xml"/><Relationship Id="rId30" Type="http://schemas.openxmlformats.org/officeDocument/2006/relationships/viewProps" Target="viewProps.xml"/><Relationship Id="rId11" Type="http://schemas.openxmlformats.org/officeDocument/2006/relationships/slide" Target="slides/slide10.xml"/><Relationship Id="rId29" Type="http://schemas.openxmlformats.org/officeDocument/2006/relationships/presProps" Target="pres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20D64C-1B08-6A44-AA37-4A9C5A46796D}" type="datetimeFigureOut">
              <a:rPr lang="en-US" smtClean="0"/>
              <a:pPr/>
              <a:t>5/1/14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AF17E1-FEE2-B444-8FBF-BDE15B61C31D}"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695D26-FC86-CD40-BA96-9ED27AAF039E}" type="datetimeFigureOut">
              <a:rPr lang="en-US" smtClean="0"/>
              <a:pPr/>
              <a:t>5/1/14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29EAAE-FC7B-5C4D-B2CE-63F612404B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529EAAE-FC7B-5C4D-B2CE-63F612404BA1}"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7DC35414-F25E-554D-A931-465FD8A608A9}" type="datetimeFigureOut">
              <a:rPr lang="en-US" smtClean="0"/>
              <a:pPr/>
              <a:t>5/1/14</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AFC56213-B4C4-4C5C-8EAE-01416D175C4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EC228-293C-9D46-A912-C24813BDF3D7}"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EC228-293C-9D46-A912-C24813BDF3D7}"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DC35414-F25E-554D-A931-465FD8A608A9}" type="datetimeFigureOut">
              <a:rPr lang="en-US" smtClean="0"/>
              <a:pPr/>
              <a:t>5/1/14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BEC228-293C-9D46-A912-C24813BDF3D7}"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35414-F25E-554D-A931-465FD8A608A9}" type="datetimeFigureOut">
              <a:rPr lang="en-US" smtClean="0"/>
              <a:pPr/>
              <a:t>5/1/14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BEC228-293C-9D46-A912-C24813BDF3D7}"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EC228-293C-9D46-A912-C24813BDF3D7}"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EC228-293C-9D46-A912-C24813BDF3D7}"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EC228-293C-9D46-A912-C24813BDF3D7}"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EC228-293C-9D46-A912-C24813BDF3D7}"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DC35414-F25E-554D-A931-465FD8A608A9}" type="datetimeFigureOut">
              <a:rPr lang="en-US" smtClean="0"/>
              <a:pPr/>
              <a:t>5/1/14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EC228-293C-9D46-A912-C24813BDF3D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DC35414-F25E-554D-A931-465FD8A608A9}" type="datetimeFigureOut">
              <a:rPr lang="en-US" smtClean="0"/>
              <a:pPr/>
              <a:t>5/1/14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EC228-293C-9D46-A912-C24813BDF3D7}"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DC35414-F25E-554D-A931-465FD8A608A9}" type="datetimeFigureOut">
              <a:rPr lang="en-US" smtClean="0"/>
              <a:pPr/>
              <a:t>5/1/14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EC228-293C-9D46-A912-C24813BDF3D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DC35414-F25E-554D-A931-465FD8A608A9}" type="datetimeFigureOut">
              <a:rPr lang="en-US" smtClean="0"/>
              <a:pPr/>
              <a:t>5/1/14</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EEBEC228-293C-9D46-A912-C24813BDF3D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7DC35414-F25E-554D-A931-465FD8A608A9}" type="datetimeFigureOut">
              <a:rPr lang="en-US" smtClean="0"/>
              <a:pPr/>
              <a:t>5/1/14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EC228-293C-9D46-A912-C24813BDF3D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C35414-F25E-554D-A931-465FD8A608A9}" type="datetimeFigureOut">
              <a:rPr lang="en-US" smtClean="0"/>
              <a:pPr/>
              <a:t>5/1/14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BEC228-293C-9D46-A912-C24813BDF3D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EC228-293C-9D46-A912-C24813BDF3D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EC228-293C-9D46-A912-C24813BDF3D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DC35414-F25E-554D-A931-465FD8A608A9}" type="datetimeFigureOut">
              <a:rPr lang="en-US" smtClean="0"/>
              <a:pPr/>
              <a:t>5/1/14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BEC228-293C-9D46-A912-C24813BDF3D7}"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DC35414-F25E-554D-A931-465FD8A608A9}" type="datetimeFigureOut">
              <a:rPr lang="en-US" smtClean="0"/>
              <a:pPr/>
              <a:t>5/1/14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BEC228-293C-9D46-A912-C24813BDF3D7}"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24" Type="http://schemas.openxmlformats.org/officeDocument/2006/relationships/image" Target="../media/image8.png"/><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7DC35414-F25E-554D-A931-465FD8A608A9}" type="datetimeFigureOut">
              <a:rPr lang="en-US" smtClean="0"/>
              <a:pPr/>
              <a:t>5/1/14</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EEBEC228-293C-9D46-A912-C24813BDF3D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 id="2147484142" r:id="rId12"/>
    <p:sldLayoutId id="2147484143" r:id="rId13"/>
    <p:sldLayoutId id="2147484144" r:id="rId14"/>
    <p:sldLayoutId id="2147484145" r:id="rId15"/>
    <p:sldLayoutId id="2147484146" r:id="rId16"/>
    <p:sldLayoutId id="2147484147" r:id="rId17"/>
    <p:sldLayoutId id="2147484148" r:id="rId18"/>
    <p:sldLayoutId id="2147484149" r:id="rId19"/>
    <p:sldLayoutId id="214748415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12.png"/><Relationship Id="rId1" Type="http://schemas.openxmlformats.org/officeDocument/2006/relationships/video" Target="file://localhost/Users/installernsd/Documents/3%20Act/nana/act1/act1.mov" TargetMode="Externa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13.png"/><Relationship Id="rId1" Type="http://schemas.openxmlformats.org/officeDocument/2006/relationships/video" Target="file://localhost/Users/installernsd/Documents/3%20Act/pyramidofpennies/act1/actone.mov"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hyperlink" Target="http://csedweek.org/"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3.xml"/><Relationship Id="rId3" Type="http://schemas.openxmlformats.org/officeDocument/2006/relationships/oleObject" Target="Macintosh%20HD:Users:installernsd:Documents:Math:Algebra:BorderProblem.wksht.doc!OLE_LINK1" TargetMode="Externa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2" Type="http://schemas.openxmlformats.org/officeDocument/2006/relationships/hyperlink" Target="Round%201%20Pastures.pptx" TargetMode="Externa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hyperlink" Target="Round%205%20PuzzleTables.ppt" TargetMode="Externa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hyperlink" Target="https://docs.google.com/a/nekoosa.k12.wi.us/document/d/1tHS_g4MvCmjefR89KspH56hQyQcE2UK9Zx7yJepn8jw/edit"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hyperlink" Target="http://www.mathalicious.com/" TargetMode="Externa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Title 15"/>
          <p:cNvSpPr>
            <a:spLocks noGrp="1"/>
          </p:cNvSpPr>
          <p:nvPr>
            <p:ph type="title"/>
          </p:nvPr>
        </p:nvSpPr>
        <p:spPr>
          <a:xfrm>
            <a:off x="914400" y="76200"/>
            <a:ext cx="7313613" cy="868362"/>
          </a:xfrm>
        </p:spPr>
        <p:txBody>
          <a:bodyPr>
            <a:normAutofit fontScale="90000"/>
          </a:bodyPr>
          <a:lstStyle/>
          <a:p>
            <a:r>
              <a:rPr lang="en-US" dirty="0" smtClean="0"/>
              <a:t>Get ‘</a:t>
            </a:r>
            <a:r>
              <a:rPr lang="en-US" dirty="0" err="1" smtClean="0"/>
              <a:t>em</a:t>
            </a:r>
            <a:r>
              <a:rPr lang="en-US" dirty="0" smtClean="0"/>
              <a:t> Involved: Problem Solve</a:t>
            </a:r>
            <a:endParaRPr lang="en-US" dirty="0"/>
          </a:p>
        </p:txBody>
      </p:sp>
      <p:sp>
        <p:nvSpPr>
          <p:cNvPr id="4" name="Rectangle 3"/>
          <p:cNvSpPr/>
          <p:nvPr/>
        </p:nvSpPr>
        <p:spPr>
          <a:xfrm>
            <a:off x="304800" y="990600"/>
            <a:ext cx="8763000" cy="5262980"/>
          </a:xfrm>
          <a:prstGeom prst="rect">
            <a:avLst/>
          </a:prstGeom>
        </p:spPr>
        <p:txBody>
          <a:bodyPr wrap="square">
            <a:spAutoFit/>
          </a:bodyPr>
          <a:lstStyle/>
          <a:p>
            <a:r>
              <a:rPr lang="en-US" sz="2800" dirty="0" smtClean="0"/>
              <a:t>One of the world’s top mathematicians, Laurent Schwartz, reflected in his memoir that he was made to feel unintelligent in school because he was the slowest math thinker in his class. But he points out that what is important in mathematics “is to deeply understand things and their relations to each other. This is where intelligence lies. The fact of being quick or slow isn't really relevant.” It is fortunate for Schwartz, and all of us, that he did not grow up in the speed and test-driven classrooms of the last decade that have successfully dissuaded any child that thinks deeply or slowly from pursuing mathematics or even thinking of themselves as capable. </a:t>
            </a:r>
            <a:endParaRPr 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Nana’s Chocolate Milk</a:t>
            </a:r>
            <a:endParaRPr lang="en-US" dirty="0"/>
          </a:p>
        </p:txBody>
      </p:sp>
      <p:pic>
        <p:nvPicPr>
          <p:cNvPr id="6" name="act1.mov">
            <a:hlinkClick r:id="" action="ppaction://media"/>
          </p:cNvPr>
          <p:cNvPicPr/>
          <p:nvPr>
            <p:ph idx="1"/>
            <a:videoFile r:link="rId1"/>
          </p:nvPr>
        </p:nvPicPr>
        <p:blipFill>
          <a:blip r:embed="rId3"/>
          <a:stretch>
            <a:fillRect/>
          </a:stretch>
        </p:blipFill>
        <p:spPr>
          <a:xfrm>
            <a:off x="963001" y="1735138"/>
            <a:ext cx="7216410" cy="4056062"/>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69057"/>
            <a:ext cx="7313613" cy="868362"/>
          </a:xfrm>
        </p:spPr>
        <p:txBody>
          <a:bodyPr/>
          <a:lstStyle/>
          <a:p>
            <a:r>
              <a:rPr lang="en-US" dirty="0" smtClean="0"/>
              <a:t>Pyramid of Pennies</a:t>
            </a:r>
            <a:endParaRPr lang="en-US" dirty="0"/>
          </a:p>
        </p:txBody>
      </p:sp>
      <p:pic>
        <p:nvPicPr>
          <p:cNvPr id="7" name="actone.mov">
            <a:hlinkClick r:id="" action="ppaction://media"/>
          </p:cNvPr>
          <p:cNvPicPr/>
          <p:nvPr>
            <p:ph idx="1"/>
            <a:videoFile r:link="rId1"/>
          </p:nvPr>
        </p:nvPicPr>
        <p:blipFill>
          <a:blip r:embed="rId3"/>
          <a:stretch>
            <a:fillRect/>
          </a:stretch>
        </p:blipFill>
        <p:spPr>
          <a:xfrm>
            <a:off x="1867958" y="2286000"/>
            <a:ext cx="5408083" cy="4056062"/>
          </a:xfrm>
        </p:spPr>
      </p:pic>
      <p:sp>
        <p:nvSpPr>
          <p:cNvPr id="8" name="Rectangle 7"/>
          <p:cNvSpPr/>
          <p:nvPr/>
        </p:nvSpPr>
        <p:spPr>
          <a:xfrm>
            <a:off x="-228600" y="434876"/>
            <a:ext cx="8839200" cy="6370974"/>
          </a:xfrm>
          <a:prstGeom prst="rect">
            <a:avLst/>
          </a:prstGeom>
        </p:spPr>
        <p:txBody>
          <a:bodyPr wrap="square">
            <a:spAutoFit/>
          </a:bodyPr>
          <a:lstStyle/>
          <a:p>
            <a:pPr lvl="1">
              <a:buFont typeface="Arial"/>
              <a:buChar char="•"/>
            </a:pPr>
            <a:r>
              <a:rPr lang="en-US" sz="2400" dirty="0" smtClean="0"/>
              <a:t>Act One</a:t>
            </a:r>
          </a:p>
          <a:p>
            <a:pPr lvl="2">
              <a:buFont typeface="Arial"/>
              <a:buChar char="•"/>
            </a:pPr>
            <a:r>
              <a:rPr lang="en-US" sz="2400" dirty="0" smtClean="0"/>
              <a:t>What question do you have?</a:t>
            </a:r>
          </a:p>
          <a:p>
            <a:pPr lvl="1">
              <a:buFont typeface="Arial"/>
              <a:buChar char="•"/>
            </a:pPr>
            <a:r>
              <a:rPr lang="en-US" sz="2400" dirty="0" smtClean="0"/>
              <a:t>Act Two</a:t>
            </a:r>
          </a:p>
          <a:p>
            <a:pPr lvl="2">
              <a:buFont typeface="Arial"/>
              <a:buChar char="•"/>
            </a:pPr>
            <a:r>
              <a:rPr lang="en-US" sz="2400" dirty="0" smtClean="0"/>
              <a:t>What information do you need from me?</a:t>
            </a:r>
          </a:p>
          <a:p>
            <a:pPr lvl="2">
              <a:buFont typeface="Arial"/>
              <a:buChar char="•"/>
            </a:pPr>
            <a:endParaRPr lang="en-US" sz="2400" dirty="0" smtClean="0"/>
          </a:p>
          <a:p>
            <a:pPr lvl="2">
              <a:buFont typeface="Arial"/>
              <a:buChar char="•"/>
            </a:pPr>
            <a:endParaRPr lang="en-US" sz="2400" dirty="0" smtClean="0"/>
          </a:p>
          <a:p>
            <a:pPr lvl="2">
              <a:buFont typeface="Arial"/>
              <a:buChar char="•"/>
            </a:pPr>
            <a:endParaRPr lang="en-US" sz="2400" dirty="0" smtClean="0"/>
          </a:p>
          <a:p>
            <a:pPr lvl="2">
              <a:buFont typeface="Arial"/>
              <a:buChar char="•"/>
            </a:pPr>
            <a:endParaRPr lang="en-US" sz="2400" dirty="0" smtClean="0"/>
          </a:p>
          <a:p>
            <a:pPr lvl="2">
              <a:buFont typeface="Arial"/>
              <a:buChar char="•"/>
            </a:pPr>
            <a:endParaRPr lang="en-US" sz="2400" dirty="0" smtClean="0"/>
          </a:p>
          <a:p>
            <a:pPr lvl="2">
              <a:buFont typeface="Arial"/>
              <a:buChar char="•"/>
            </a:pPr>
            <a:endParaRPr lang="en-US" sz="2400" dirty="0" smtClean="0"/>
          </a:p>
          <a:p>
            <a:pPr lvl="2">
              <a:buFont typeface="Arial"/>
              <a:buChar char="•"/>
            </a:pPr>
            <a:endParaRPr lang="en-US" sz="2400" dirty="0" smtClean="0"/>
          </a:p>
          <a:p>
            <a:pPr lvl="2">
              <a:buFont typeface="Arial"/>
              <a:buChar char="•"/>
            </a:pPr>
            <a:endParaRPr lang="en-US" sz="2400" dirty="0" smtClean="0"/>
          </a:p>
          <a:p>
            <a:pPr lvl="2">
              <a:buFont typeface="Arial"/>
              <a:buChar char="•"/>
            </a:pPr>
            <a:endParaRPr lang="en-US" sz="2400" dirty="0" smtClean="0"/>
          </a:p>
          <a:p>
            <a:pPr lvl="2">
              <a:buFont typeface="Arial"/>
              <a:buChar char="•"/>
            </a:pPr>
            <a:endParaRPr lang="en-US" sz="2400" dirty="0" smtClean="0"/>
          </a:p>
          <a:p>
            <a:pPr lvl="2">
              <a:buFont typeface="Arial"/>
              <a:buChar char="•"/>
            </a:pPr>
            <a:endParaRPr lang="en-US" sz="2400" dirty="0" smtClean="0"/>
          </a:p>
          <a:p>
            <a:pPr lvl="1">
              <a:buFont typeface="Arial"/>
              <a:buChar char="•"/>
            </a:pPr>
            <a:r>
              <a:rPr lang="en-US" sz="2400" dirty="0" smtClean="0"/>
              <a:t>Act Three</a:t>
            </a:r>
          </a:p>
          <a:p>
            <a:pPr lvl="2">
              <a:buFont typeface="Arial"/>
              <a:buChar char="•"/>
            </a:pPr>
            <a:r>
              <a:rPr lang="en-US" sz="2400" dirty="0" smtClean="0"/>
              <a:t>Solve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p:cTn id="12" fill="hold" display="0">
                  <p:stCondLst>
                    <p:cond delay="indefinite"/>
                  </p:stCondLst>
                  <p:endCondLst>
                    <p:cond evt="onNext" delay="0">
                      <p:tgtEl>
                        <p:sldTgt/>
                      </p:tgtEl>
                    </p:cond>
                    <p:cond evt="onPrev" delay="0">
                      <p:tgtEl>
                        <p:sldTgt/>
                      </p:tgtEl>
                    </p:cond>
                  </p:endCondLst>
                </p:cTn>
                <p:tgtEl>
                  <p:spTgt spid="7"/>
                </p:tgtEl>
              </p:cMediaNode>
            </p:video>
          </p:childTnLst>
        </p:cTn>
      </p:par>
    </p:tnLst>
    <p:bldLst>
      <p:bldP spid="8"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838200" y="1295400"/>
            <a:ext cx="7620000" cy="5262979"/>
          </a:xfrm>
          <a:prstGeom prst="rect">
            <a:avLst/>
          </a:prstGeom>
        </p:spPr>
        <p:txBody>
          <a:bodyPr wrap="square">
            <a:spAutoFit/>
          </a:bodyPr>
          <a:lstStyle/>
          <a:p>
            <a:pPr>
              <a:buFont typeface="Arial"/>
              <a:buChar char="•"/>
            </a:pPr>
            <a:r>
              <a:rPr lang="en-US" sz="2400" dirty="0" smtClean="0"/>
              <a:t>Messing with Numbers (Number Talks)</a:t>
            </a:r>
          </a:p>
          <a:p>
            <a:pPr lvl="1">
              <a:buFont typeface="Arial"/>
              <a:buChar char="•"/>
            </a:pPr>
            <a:r>
              <a:rPr lang="en-US" sz="2400" dirty="0" smtClean="0"/>
              <a:t>In place of Timed Tests</a:t>
            </a:r>
          </a:p>
          <a:p>
            <a:pPr lvl="2">
              <a:buFont typeface="Arial"/>
              <a:buChar char="•"/>
            </a:pPr>
            <a:r>
              <a:rPr lang="en-US" sz="2400" dirty="0" smtClean="0"/>
              <a:t>Memorizing is the only way</a:t>
            </a:r>
          </a:p>
          <a:p>
            <a:pPr lvl="2">
              <a:buFont typeface="Arial"/>
              <a:buChar char="•"/>
            </a:pPr>
            <a:r>
              <a:rPr lang="en-US" sz="2400" dirty="0" smtClean="0"/>
              <a:t>Ask “How”</a:t>
            </a:r>
          </a:p>
          <a:p>
            <a:pPr lvl="2">
              <a:buFont typeface="Arial"/>
              <a:buChar char="•"/>
            </a:pPr>
            <a:r>
              <a:rPr lang="en-US" sz="2400" dirty="0" smtClean="0"/>
              <a:t>Doesn’t mean “never”</a:t>
            </a:r>
          </a:p>
          <a:p>
            <a:pPr lvl="1">
              <a:buFont typeface="Arial"/>
              <a:buChar char="•"/>
            </a:pPr>
            <a:r>
              <a:rPr lang="en-US" sz="2400" dirty="0" smtClean="0"/>
              <a:t>Computation : 198 + 479 Find as many ways as possible</a:t>
            </a:r>
          </a:p>
          <a:p>
            <a:pPr lvl="2">
              <a:buFont typeface="Arial"/>
              <a:buChar char="•"/>
            </a:pPr>
            <a:r>
              <a:rPr lang="en-US" sz="2400" dirty="0" smtClean="0"/>
              <a:t>Will do right to left like paper and pencil</a:t>
            </a:r>
          </a:p>
          <a:p>
            <a:pPr lvl="2">
              <a:buFont typeface="Arial"/>
              <a:buChar char="•"/>
            </a:pPr>
            <a:r>
              <a:rPr lang="en-US" sz="2400" dirty="0" smtClean="0"/>
              <a:t>L to R</a:t>
            </a:r>
          </a:p>
          <a:p>
            <a:pPr lvl="2">
              <a:buFont typeface="Arial"/>
              <a:buChar char="•"/>
            </a:pPr>
            <a:r>
              <a:rPr lang="en-US" sz="2400" dirty="0" smtClean="0"/>
              <a:t>Add 200 and subtract 2</a:t>
            </a:r>
          </a:p>
          <a:p>
            <a:pPr lvl="2">
              <a:buFont typeface="Arial"/>
              <a:buChar char="•"/>
            </a:pPr>
            <a:r>
              <a:rPr lang="en-US" sz="2400" dirty="0" smtClean="0"/>
              <a:t>round both </a:t>
            </a:r>
            <a:r>
              <a:rPr lang="en-US" sz="2400" smtClean="0"/>
              <a:t>then adjust</a:t>
            </a:r>
          </a:p>
          <a:p>
            <a:pPr lvl="2">
              <a:buFont typeface="Arial"/>
              <a:buChar char="•"/>
            </a:pPr>
            <a:r>
              <a:rPr lang="en-US" sz="2400" dirty="0" smtClean="0"/>
              <a:t>Move 2 from 479 to 198 </a:t>
            </a:r>
          </a:p>
          <a:p>
            <a:pPr lvl="1">
              <a:buFont typeface="Arial"/>
              <a:buChar char="•"/>
            </a:pPr>
            <a:r>
              <a:rPr lang="en-US" sz="2400" dirty="0" smtClean="0"/>
              <a:t>600/4, 12x5 (6x10)</a:t>
            </a:r>
          </a:p>
          <a:p>
            <a:pPr lvl="1">
              <a:buFont typeface="Arial"/>
              <a:buChar char="•"/>
            </a:pPr>
            <a:r>
              <a:rPr lang="en-US" sz="2400" dirty="0" smtClean="0"/>
              <a:t>How many different ways can you do these?</a:t>
            </a:r>
          </a:p>
          <a:p>
            <a:pPr lvl="1">
              <a:buFont typeface="Arial"/>
              <a:buChar char="•"/>
            </a:pPr>
            <a:r>
              <a:rPr lang="en-US" sz="2400" dirty="0" smtClean="0"/>
              <a:t>Whole class, partner, and groups</a:t>
            </a:r>
          </a:p>
        </p:txBody>
      </p:sp>
      <p:sp>
        <p:nvSpPr>
          <p:cNvPr id="3" name="TextBox 2"/>
          <p:cNvSpPr txBox="1"/>
          <p:nvPr/>
        </p:nvSpPr>
        <p:spPr>
          <a:xfrm>
            <a:off x="838200" y="3810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3"/>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838200" y="1295400"/>
            <a:ext cx="7620000" cy="830997"/>
          </a:xfrm>
          <a:prstGeom prst="rect">
            <a:avLst/>
          </a:prstGeom>
        </p:spPr>
        <p:txBody>
          <a:bodyPr wrap="square">
            <a:spAutoFit/>
          </a:bodyPr>
          <a:lstStyle/>
          <a:p>
            <a:pPr>
              <a:buFont typeface="Arial"/>
              <a:buChar char="•"/>
            </a:pPr>
            <a:r>
              <a:rPr lang="en-US" sz="2400" dirty="0" smtClean="0"/>
              <a:t>Messing with Numbers (Number Talks)</a:t>
            </a:r>
          </a:p>
          <a:p>
            <a:pPr>
              <a:buFont typeface="Arial"/>
              <a:buChar char="•"/>
            </a:pPr>
            <a:endParaRPr lang="en-US" sz="2400" dirty="0" smtClean="0"/>
          </a:p>
        </p:txBody>
      </p:sp>
      <p:sp>
        <p:nvSpPr>
          <p:cNvPr id="3" name="TextBox 2"/>
          <p:cNvSpPr txBox="1"/>
          <p:nvPr/>
        </p:nvSpPr>
        <p:spPr>
          <a:xfrm>
            <a:off x="838200" y="3810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graphicFrame>
        <p:nvGraphicFramePr>
          <p:cNvPr id="4" name="Table 3"/>
          <p:cNvGraphicFramePr>
            <a:graphicFrameLocks noGrp="1"/>
          </p:cNvGraphicFramePr>
          <p:nvPr/>
        </p:nvGraphicFramePr>
        <p:xfrm>
          <a:off x="2133600" y="2126397"/>
          <a:ext cx="3200400" cy="4023360"/>
        </p:xfrm>
        <a:graphic>
          <a:graphicData uri="http://schemas.openxmlformats.org/drawingml/2006/table">
            <a:tbl>
              <a:tblPr firstRow="1" bandRow="1">
                <a:tableStyleId>{68D230F3-CF80-4859-8CE7-A43EE81993B5}</a:tableStyleId>
              </a:tblPr>
              <a:tblGrid>
                <a:gridCol w="1600200"/>
                <a:gridCol w="1600200"/>
              </a:tblGrid>
              <a:tr h="332480">
                <a:tc>
                  <a:txBody>
                    <a:bodyPr/>
                    <a:lstStyle/>
                    <a:p>
                      <a:pPr algn="ctr"/>
                      <a:r>
                        <a:rPr lang="en-US" dirty="0" smtClean="0"/>
                        <a:t>Input</a:t>
                      </a:r>
                      <a:endParaRPr lang="en-US" dirty="0"/>
                    </a:p>
                  </a:txBody>
                  <a:tcPr/>
                </a:tc>
                <a:tc>
                  <a:txBody>
                    <a:bodyPr/>
                    <a:lstStyle/>
                    <a:p>
                      <a:pPr algn="ctr"/>
                      <a:r>
                        <a:rPr lang="en-US" dirty="0" smtClean="0"/>
                        <a:t>Output</a:t>
                      </a:r>
                    </a:p>
                  </a:txBody>
                  <a:tcPr/>
                </a:tc>
              </a:tr>
              <a:tr h="332480">
                <a:tc>
                  <a:txBody>
                    <a:bodyPr/>
                    <a:lstStyle/>
                    <a:p>
                      <a:pPr algn="ctr"/>
                      <a:r>
                        <a:rPr lang="en-US" dirty="0" smtClean="0"/>
                        <a:t>1</a:t>
                      </a:r>
                      <a:endParaRPr lang="en-US" dirty="0"/>
                    </a:p>
                  </a:txBody>
                  <a:tcPr/>
                </a:tc>
                <a:tc>
                  <a:txBody>
                    <a:bodyPr/>
                    <a:lstStyle/>
                    <a:p>
                      <a:pPr algn="ctr"/>
                      <a:endParaRPr lang="en-US"/>
                    </a:p>
                  </a:txBody>
                  <a:tcPr/>
                </a:tc>
              </a:tr>
              <a:tr h="332480">
                <a:tc>
                  <a:txBody>
                    <a:bodyPr/>
                    <a:lstStyle/>
                    <a:p>
                      <a:pPr algn="ctr"/>
                      <a:r>
                        <a:rPr lang="en-US" dirty="0" smtClean="0"/>
                        <a:t>2</a:t>
                      </a:r>
                      <a:endParaRPr lang="en-US" dirty="0"/>
                    </a:p>
                  </a:txBody>
                  <a:tcPr/>
                </a:tc>
                <a:tc>
                  <a:txBody>
                    <a:bodyPr/>
                    <a:lstStyle/>
                    <a:p>
                      <a:pPr algn="ctr"/>
                      <a:endParaRPr lang="en-US"/>
                    </a:p>
                  </a:txBody>
                  <a:tcPr/>
                </a:tc>
              </a:tr>
              <a:tr h="332480">
                <a:tc>
                  <a:txBody>
                    <a:bodyPr/>
                    <a:lstStyle/>
                    <a:p>
                      <a:pPr algn="ctr"/>
                      <a:r>
                        <a:rPr lang="en-US" dirty="0" smtClean="0"/>
                        <a:t>3</a:t>
                      </a:r>
                      <a:endParaRPr lang="en-US" dirty="0"/>
                    </a:p>
                  </a:txBody>
                  <a:tcPr/>
                </a:tc>
                <a:tc>
                  <a:txBody>
                    <a:bodyPr/>
                    <a:lstStyle/>
                    <a:p>
                      <a:pPr algn="ctr"/>
                      <a:r>
                        <a:rPr lang="en-US" dirty="0" smtClean="0"/>
                        <a:t>7</a:t>
                      </a:r>
                      <a:endParaRPr lang="en-US" dirty="0"/>
                    </a:p>
                  </a:txBody>
                  <a:tcPr/>
                </a:tc>
              </a:tr>
              <a:tr h="332480">
                <a:tc>
                  <a:txBody>
                    <a:bodyPr/>
                    <a:lstStyle/>
                    <a:p>
                      <a:pPr algn="ctr"/>
                      <a:r>
                        <a:rPr lang="en-US" dirty="0" smtClean="0"/>
                        <a:t>4</a:t>
                      </a:r>
                      <a:endParaRPr lang="en-US" dirty="0"/>
                    </a:p>
                  </a:txBody>
                  <a:tcPr/>
                </a:tc>
                <a:tc>
                  <a:txBody>
                    <a:bodyPr/>
                    <a:lstStyle/>
                    <a:p>
                      <a:pPr algn="ctr"/>
                      <a:endParaRPr lang="en-US"/>
                    </a:p>
                  </a:txBody>
                  <a:tcPr/>
                </a:tc>
              </a:tr>
              <a:tr h="332480">
                <a:tc>
                  <a:txBody>
                    <a:bodyPr/>
                    <a:lstStyle/>
                    <a:p>
                      <a:pPr algn="ctr"/>
                      <a:r>
                        <a:rPr lang="en-US" dirty="0" smtClean="0"/>
                        <a:t>5</a:t>
                      </a:r>
                      <a:endParaRPr lang="en-US" dirty="0"/>
                    </a:p>
                  </a:txBody>
                  <a:tcPr/>
                </a:tc>
                <a:tc>
                  <a:txBody>
                    <a:bodyPr/>
                    <a:lstStyle/>
                    <a:p>
                      <a:pPr algn="ctr"/>
                      <a:endParaRPr lang="en-US"/>
                    </a:p>
                  </a:txBody>
                  <a:tcPr/>
                </a:tc>
              </a:tr>
              <a:tr h="332480">
                <a:tc>
                  <a:txBody>
                    <a:bodyPr/>
                    <a:lstStyle/>
                    <a:p>
                      <a:pPr algn="ctr"/>
                      <a:r>
                        <a:rPr lang="en-US" dirty="0" smtClean="0"/>
                        <a:t>6</a:t>
                      </a:r>
                      <a:endParaRPr lang="en-US" dirty="0"/>
                    </a:p>
                  </a:txBody>
                  <a:tcPr/>
                </a:tc>
                <a:tc>
                  <a:txBody>
                    <a:bodyPr/>
                    <a:lstStyle/>
                    <a:p>
                      <a:pPr algn="ctr"/>
                      <a:endParaRPr lang="en-US"/>
                    </a:p>
                  </a:txBody>
                  <a:tcPr/>
                </a:tc>
              </a:tr>
              <a:tr h="332480">
                <a:tc>
                  <a:txBody>
                    <a:bodyPr/>
                    <a:lstStyle/>
                    <a:p>
                      <a:pPr algn="ctr"/>
                      <a:r>
                        <a:rPr lang="en-US" dirty="0" smtClean="0"/>
                        <a:t>7</a:t>
                      </a:r>
                      <a:endParaRPr lang="en-US" dirty="0"/>
                    </a:p>
                  </a:txBody>
                  <a:tcPr/>
                </a:tc>
                <a:tc>
                  <a:txBody>
                    <a:bodyPr/>
                    <a:lstStyle/>
                    <a:p>
                      <a:pPr algn="ctr"/>
                      <a:r>
                        <a:rPr lang="en-US" dirty="0" smtClean="0"/>
                        <a:t>15</a:t>
                      </a:r>
                      <a:endParaRPr lang="en-US" dirty="0"/>
                    </a:p>
                  </a:txBody>
                  <a:tcPr/>
                </a:tc>
              </a:tr>
              <a:tr h="332480">
                <a:tc>
                  <a:txBody>
                    <a:bodyPr/>
                    <a:lstStyle/>
                    <a:p>
                      <a:pPr algn="ctr"/>
                      <a:r>
                        <a:rPr lang="en-US" dirty="0" smtClean="0"/>
                        <a:t>8</a:t>
                      </a:r>
                      <a:endParaRPr lang="en-US" dirty="0"/>
                    </a:p>
                  </a:txBody>
                  <a:tcPr/>
                </a:tc>
                <a:tc>
                  <a:txBody>
                    <a:bodyPr/>
                    <a:lstStyle/>
                    <a:p>
                      <a:pPr algn="ctr"/>
                      <a:endParaRPr lang="en-US"/>
                    </a:p>
                  </a:txBody>
                  <a:tcPr/>
                </a:tc>
              </a:tr>
              <a:tr h="332480">
                <a:tc>
                  <a:txBody>
                    <a:bodyPr/>
                    <a:lstStyle/>
                    <a:p>
                      <a:pPr algn="ctr"/>
                      <a:r>
                        <a:rPr lang="en-US" dirty="0" smtClean="0"/>
                        <a:t>100</a:t>
                      </a:r>
                      <a:endParaRPr lang="en-US" dirty="0"/>
                    </a:p>
                  </a:txBody>
                  <a:tcPr/>
                </a:tc>
                <a:tc>
                  <a:txBody>
                    <a:bodyPr/>
                    <a:lstStyle/>
                    <a:p>
                      <a:pPr algn="ctr"/>
                      <a:endParaRPr lang="en-US"/>
                    </a:p>
                  </a:txBody>
                  <a:tcPr/>
                </a:tc>
              </a:tr>
              <a:tr h="332480">
                <a:tc>
                  <a:txBody>
                    <a:bodyPr/>
                    <a:lstStyle/>
                    <a:p>
                      <a:pPr algn="ctr"/>
                      <a:r>
                        <a:rPr lang="en-US" dirty="0" err="1" smtClean="0"/>
                        <a:t>x</a:t>
                      </a:r>
                      <a:endParaRPr lang="en-US" dirty="0"/>
                    </a:p>
                  </a:txBody>
                  <a:tcPr/>
                </a:tc>
                <a:tc>
                  <a:txBody>
                    <a:bodyPr/>
                    <a:lstStyle/>
                    <a:p>
                      <a:pPr algn="ctr"/>
                      <a:endParaRPr lang="en-US"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838200" y="1295400"/>
            <a:ext cx="7848600" cy="4893647"/>
          </a:xfrm>
          <a:prstGeom prst="rect">
            <a:avLst/>
          </a:prstGeom>
        </p:spPr>
        <p:txBody>
          <a:bodyPr wrap="square">
            <a:spAutoFit/>
          </a:bodyPr>
          <a:lstStyle/>
          <a:p>
            <a:pPr>
              <a:buFont typeface="Arial"/>
              <a:buChar char="•"/>
            </a:pPr>
            <a:r>
              <a:rPr lang="en-US" sz="2400" dirty="0" smtClean="0"/>
              <a:t>LOGO (Be the turtle)</a:t>
            </a:r>
          </a:p>
          <a:p>
            <a:pPr lvl="1">
              <a:buFont typeface="Arial"/>
              <a:buChar char="•"/>
            </a:pPr>
            <a:r>
              <a:rPr lang="en-US" sz="2400" dirty="0" smtClean="0"/>
              <a:t>Polygon Activity</a:t>
            </a:r>
          </a:p>
          <a:p>
            <a:pPr lvl="1">
              <a:buFont typeface="Arial"/>
              <a:buChar char="•"/>
            </a:pPr>
            <a:r>
              <a:rPr lang="en-US" sz="2400" dirty="0" smtClean="0"/>
              <a:t>Groups: Turtle make triangle</a:t>
            </a:r>
          </a:p>
          <a:p>
            <a:pPr lvl="2">
              <a:buFont typeface="Arial"/>
              <a:buChar char="•"/>
            </a:pPr>
            <a:r>
              <a:rPr lang="en-US" sz="2400" dirty="0" err="1"/>
              <a:t>f</a:t>
            </a:r>
            <a:r>
              <a:rPr lang="en-US" sz="2400" dirty="0" err="1" smtClean="0"/>
              <a:t>d</a:t>
            </a:r>
            <a:r>
              <a:rPr lang="en-US" sz="2400" dirty="0" smtClean="0"/>
              <a:t> 5, </a:t>
            </a:r>
            <a:r>
              <a:rPr lang="en-US" sz="2400" dirty="0" err="1" smtClean="0"/>
              <a:t>rt</a:t>
            </a:r>
            <a:r>
              <a:rPr lang="en-US" sz="2400" dirty="0" smtClean="0"/>
              <a:t> 60, </a:t>
            </a:r>
            <a:r>
              <a:rPr lang="en-US" sz="2400" dirty="0" err="1" smtClean="0"/>
              <a:t>fd</a:t>
            </a:r>
            <a:r>
              <a:rPr lang="en-US" sz="2400" dirty="0" smtClean="0"/>
              <a:t> 5, </a:t>
            </a:r>
            <a:r>
              <a:rPr lang="en-US" sz="2400" dirty="0" err="1" smtClean="0"/>
              <a:t>rt</a:t>
            </a:r>
            <a:r>
              <a:rPr lang="en-US" sz="2400" dirty="0" smtClean="0"/>
              <a:t> 60 </a:t>
            </a:r>
            <a:r>
              <a:rPr lang="en-US" sz="2400" dirty="0" err="1" smtClean="0"/>
              <a:t>fd</a:t>
            </a:r>
            <a:r>
              <a:rPr lang="en-US" sz="2400" dirty="0" smtClean="0"/>
              <a:t> 6 </a:t>
            </a:r>
            <a:r>
              <a:rPr lang="en-US" sz="2400" dirty="0" err="1" smtClean="0"/>
              <a:t>rt</a:t>
            </a:r>
            <a:r>
              <a:rPr lang="en-US" sz="2400" dirty="0" smtClean="0"/>
              <a:t> 60</a:t>
            </a:r>
          </a:p>
          <a:p>
            <a:pPr lvl="1">
              <a:buFont typeface="Arial"/>
              <a:buChar char="•"/>
            </a:pPr>
            <a:r>
              <a:rPr lang="en-US" sz="2400" dirty="0" smtClean="0"/>
              <a:t>Intro to programming or coding</a:t>
            </a:r>
          </a:p>
          <a:p>
            <a:pPr lvl="2">
              <a:buFont typeface="Arial"/>
              <a:buChar char="•"/>
            </a:pPr>
            <a:r>
              <a:rPr lang="en-US" sz="2400" dirty="0" smtClean="0"/>
              <a:t>Make polygons, initials, and a house</a:t>
            </a:r>
          </a:p>
          <a:p>
            <a:pPr lvl="2">
              <a:buFont typeface="Arial"/>
              <a:buChar char="•"/>
            </a:pPr>
            <a:r>
              <a:rPr lang="en-US" sz="2400" dirty="0" smtClean="0"/>
              <a:t>Plan, write program, try it, debug</a:t>
            </a:r>
          </a:p>
          <a:p>
            <a:pPr lvl="1">
              <a:buFont typeface="Arial"/>
              <a:buChar char="•"/>
            </a:pPr>
            <a:r>
              <a:rPr lang="en-US" sz="2400" dirty="0" smtClean="0"/>
              <a:t>Online and/or download from UCB</a:t>
            </a:r>
          </a:p>
          <a:p>
            <a:pPr marL="0" lvl="1">
              <a:buFont typeface="Arial"/>
              <a:buChar char="•"/>
            </a:pPr>
            <a:r>
              <a:rPr lang="en-US" sz="2400" dirty="0" smtClean="0">
                <a:hlinkClick r:id="rId2"/>
              </a:rPr>
              <a:t>Hour of Code</a:t>
            </a:r>
            <a:endParaRPr lang="en-US" sz="2400" dirty="0" smtClean="0"/>
          </a:p>
          <a:p>
            <a:pPr>
              <a:buFont typeface="Arial"/>
              <a:buChar char="•"/>
            </a:pPr>
            <a:r>
              <a:rPr lang="en-US" sz="2400" b="1" dirty="0" smtClean="0"/>
              <a:t>Puzzle Tables</a:t>
            </a:r>
          </a:p>
          <a:p>
            <a:pPr lvl="1">
              <a:buFont typeface="Arial"/>
              <a:buChar char="•"/>
            </a:pPr>
            <a:r>
              <a:rPr lang="en-US" sz="2400" dirty="0" smtClean="0"/>
              <a:t>Handout</a:t>
            </a:r>
          </a:p>
          <a:p>
            <a:pPr lvl="1">
              <a:buFont typeface="Arial"/>
              <a:buChar char="•"/>
            </a:pPr>
            <a:r>
              <a:rPr lang="en-US" sz="2400" dirty="0" smtClean="0"/>
              <a:t>“Create” them (computation, fractions, decimals, algebra)</a:t>
            </a:r>
          </a:p>
          <a:p>
            <a:pPr>
              <a:buFont typeface="Arial"/>
              <a:buChar char="•"/>
            </a:pPr>
            <a:r>
              <a:rPr lang="en-US" sz="2400" dirty="0" smtClean="0"/>
              <a:t>“24” cards</a:t>
            </a:r>
            <a:endParaRPr lang="en-US" sz="2400" dirty="0"/>
          </a:p>
        </p:txBody>
      </p:sp>
      <p:sp>
        <p:nvSpPr>
          <p:cNvPr id="3" name="TextBox 2"/>
          <p:cNvSpPr txBox="1"/>
          <p:nvPr/>
        </p:nvSpPr>
        <p:spPr>
          <a:xfrm>
            <a:off x="838200" y="3810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066800" y="990600"/>
            <a:ext cx="6629400" cy="5262979"/>
          </a:xfrm>
          <a:prstGeom prst="rect">
            <a:avLst/>
          </a:prstGeom>
        </p:spPr>
        <p:txBody>
          <a:bodyPr wrap="square">
            <a:spAutoFit/>
          </a:bodyPr>
          <a:lstStyle/>
          <a:p>
            <a:pPr>
              <a:buFont typeface="Arial"/>
              <a:buChar char="•"/>
            </a:pPr>
            <a:endParaRPr lang="en-US" sz="2400" dirty="0" smtClean="0"/>
          </a:p>
          <a:p>
            <a:pPr>
              <a:buFont typeface="Arial"/>
              <a:buChar char="•"/>
            </a:pPr>
            <a:r>
              <a:rPr lang="en-US" sz="2400" dirty="0" smtClean="0"/>
              <a:t>What is Algebra? </a:t>
            </a:r>
          </a:p>
          <a:p>
            <a:pPr lvl="1">
              <a:buFont typeface="Arial"/>
              <a:buChar char="•"/>
            </a:pPr>
            <a:r>
              <a:rPr lang="en-US" sz="2400" dirty="0" smtClean="0"/>
              <a:t>Letters for numbers</a:t>
            </a:r>
          </a:p>
          <a:p>
            <a:pPr lvl="1">
              <a:buFont typeface="Arial"/>
              <a:buChar char="•"/>
            </a:pPr>
            <a:r>
              <a:rPr lang="en-US" sz="2400" dirty="0" smtClean="0"/>
              <a:t>Symbols for numbers</a:t>
            </a:r>
          </a:p>
          <a:p>
            <a:pPr lvl="1">
              <a:buFont typeface="Arial"/>
              <a:buChar char="•"/>
            </a:pPr>
            <a:r>
              <a:rPr lang="en-US" sz="2400" dirty="0" smtClean="0"/>
              <a:t>Variables</a:t>
            </a:r>
          </a:p>
          <a:p>
            <a:pPr lvl="1">
              <a:buFont typeface="Arial"/>
              <a:buChar char="•"/>
            </a:pPr>
            <a:r>
              <a:rPr lang="en-US" sz="2400" dirty="0" smtClean="0"/>
              <a:t>Math for really smart people</a:t>
            </a:r>
          </a:p>
          <a:p>
            <a:pPr lvl="1">
              <a:buFont typeface="Arial"/>
              <a:buChar char="•"/>
            </a:pPr>
            <a:r>
              <a:rPr lang="en-US" sz="2400" dirty="0" smtClean="0"/>
              <a:t>Equations</a:t>
            </a:r>
            <a:endParaRPr lang="en-US" sz="2400" dirty="0"/>
          </a:p>
          <a:p>
            <a:pPr lvl="1">
              <a:buFont typeface="Arial"/>
              <a:buChar char="•"/>
            </a:pPr>
            <a:r>
              <a:rPr lang="en-US" sz="2400" dirty="0" smtClean="0"/>
              <a:t>Boring, frustrating</a:t>
            </a:r>
          </a:p>
          <a:p>
            <a:pPr lvl="1">
              <a:buFont typeface="Arial"/>
              <a:buChar char="•"/>
            </a:pPr>
            <a:r>
              <a:rPr lang="en-US" sz="2400" dirty="0" smtClean="0"/>
              <a:t>Extreme math, math on steroids</a:t>
            </a:r>
          </a:p>
          <a:p>
            <a:pPr>
              <a:buFont typeface="Arial"/>
              <a:buChar char="•"/>
            </a:pPr>
            <a:r>
              <a:rPr lang="en-US" sz="2400" dirty="0" smtClean="0"/>
              <a:t>Introduction to Algebra</a:t>
            </a:r>
          </a:p>
          <a:p>
            <a:pPr lvl="1">
              <a:buFont typeface="Arial"/>
              <a:buChar char="•"/>
            </a:pPr>
            <a:r>
              <a:rPr lang="en-US" sz="2400" dirty="0" smtClean="0"/>
              <a:t>Border Problem (Marilyn Burns)</a:t>
            </a:r>
          </a:p>
          <a:p>
            <a:pPr lvl="1">
              <a:buFont typeface="Arial"/>
              <a:buChar char="•"/>
            </a:pPr>
            <a:r>
              <a:rPr lang="en-US" sz="2400" dirty="0" smtClean="0"/>
              <a:t>Pastures (Beginning Algebra Thinking)</a:t>
            </a:r>
          </a:p>
          <a:p>
            <a:pPr lvl="1">
              <a:buFont typeface="Arial"/>
              <a:buChar char="•"/>
            </a:pPr>
            <a:r>
              <a:rPr lang="en-US" sz="2400" dirty="0" smtClean="0"/>
              <a:t>Puzzle Tables </a:t>
            </a:r>
          </a:p>
          <a:p>
            <a:pPr lvl="1">
              <a:buFont typeface="Arial"/>
              <a:buChar char="•"/>
            </a:pPr>
            <a:r>
              <a:rPr lang="en-US" sz="2400" dirty="0" smtClean="0"/>
              <a:t>Number Talks (Input, Output)</a:t>
            </a:r>
          </a:p>
        </p:txBody>
      </p:sp>
      <p:sp>
        <p:nvSpPr>
          <p:cNvPr id="3" name="TextBox 2"/>
          <p:cNvSpPr txBox="1"/>
          <p:nvPr/>
        </p:nvSpPr>
        <p:spPr>
          <a:xfrm>
            <a:off x="838200" y="3810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81000" y="381000"/>
            <a:ext cx="8305800" cy="1323439"/>
          </a:xfrm>
          <a:prstGeom prst="rect">
            <a:avLst/>
          </a:prstGeom>
          <a:noFill/>
        </p:spPr>
        <p:txBody>
          <a:bodyPr wrap="square" rtlCol="0">
            <a:spAutoFit/>
          </a:bodyPr>
          <a:lstStyle/>
          <a:p>
            <a:pPr algn="ctr"/>
            <a:r>
              <a:rPr lang="en-US" sz="4000" dirty="0" smtClean="0"/>
              <a:t>The Border Problem</a:t>
            </a:r>
          </a:p>
          <a:p>
            <a:pPr algn="ctr"/>
            <a:endParaRPr lang="en-US" sz="4000" dirty="0"/>
          </a:p>
        </p:txBody>
      </p:sp>
      <p:graphicFrame>
        <p:nvGraphicFramePr>
          <p:cNvPr id="531458" name="Object 2"/>
          <p:cNvGraphicFramePr>
            <a:graphicFrameLocks noChangeAspect="1"/>
          </p:cNvGraphicFramePr>
          <p:nvPr/>
        </p:nvGraphicFramePr>
        <p:xfrm>
          <a:off x="6553200" y="1219200"/>
          <a:ext cx="1866550" cy="1469044"/>
        </p:xfrm>
        <a:graphic>
          <a:graphicData uri="http://schemas.openxmlformats.org/presentationml/2006/ole">
            <p:oleObj spid="_x0000_s531458" name="Document" r:id="rId3" imgW="5486400" imgH="4318000" progId="Word.Document.12">
              <p:link updateAutomatic="1"/>
            </p:oleObj>
          </a:graphicData>
        </a:graphic>
      </p:graphicFrame>
      <p:sp>
        <p:nvSpPr>
          <p:cNvPr id="4" name="TextBox 3"/>
          <p:cNvSpPr txBox="1"/>
          <p:nvPr/>
        </p:nvSpPr>
        <p:spPr>
          <a:xfrm>
            <a:off x="990600" y="1704439"/>
            <a:ext cx="7696200" cy="3785652"/>
          </a:xfrm>
          <a:prstGeom prst="rect">
            <a:avLst/>
          </a:prstGeom>
          <a:noFill/>
        </p:spPr>
        <p:txBody>
          <a:bodyPr wrap="square" rtlCol="0">
            <a:spAutoFit/>
          </a:bodyPr>
          <a:lstStyle/>
          <a:p>
            <a:r>
              <a:rPr lang="en-US" sz="2400" dirty="0" smtClean="0"/>
              <a:t>How many squares are shaded?</a:t>
            </a:r>
          </a:p>
          <a:p>
            <a:pPr>
              <a:buFont typeface="Arial"/>
              <a:buChar char="•"/>
            </a:pPr>
            <a:r>
              <a:rPr lang="en-US" sz="2400" dirty="0" smtClean="0"/>
              <a:t> (4x10) – 4</a:t>
            </a:r>
          </a:p>
          <a:p>
            <a:pPr>
              <a:buFont typeface="Arial"/>
              <a:buChar char="•"/>
            </a:pPr>
            <a:r>
              <a:rPr lang="en-US" sz="2400" dirty="0" smtClean="0"/>
              <a:t> 10+9+9+8</a:t>
            </a:r>
          </a:p>
          <a:p>
            <a:pPr>
              <a:buFont typeface="Arial"/>
              <a:buChar char="•"/>
            </a:pPr>
            <a:r>
              <a:rPr lang="en-US" sz="2400" dirty="0" smtClean="0"/>
              <a:t> 100-64</a:t>
            </a:r>
          </a:p>
          <a:p>
            <a:pPr>
              <a:buFont typeface="Arial"/>
              <a:buChar char="•"/>
            </a:pPr>
            <a:r>
              <a:rPr lang="en-US" sz="2400" dirty="0" smtClean="0"/>
              <a:t> 10+10+8+8</a:t>
            </a:r>
          </a:p>
          <a:p>
            <a:pPr>
              <a:buFont typeface="Arial"/>
              <a:buChar char="•"/>
            </a:pPr>
            <a:r>
              <a:rPr lang="en-US" sz="2400" dirty="0" smtClean="0"/>
              <a:t> (2x10)+(2x8)</a:t>
            </a:r>
          </a:p>
          <a:p>
            <a:pPr>
              <a:buFont typeface="Arial"/>
              <a:buChar char="•"/>
            </a:pPr>
            <a:r>
              <a:rPr lang="en-US" sz="2400" dirty="0" smtClean="0"/>
              <a:t> 4x9</a:t>
            </a:r>
          </a:p>
          <a:p>
            <a:pPr>
              <a:buFont typeface="Arial"/>
              <a:buChar char="•"/>
            </a:pPr>
            <a:endParaRPr lang="en-US" sz="2400" dirty="0" smtClean="0"/>
          </a:p>
          <a:p>
            <a:endParaRPr lang="en-US" sz="2400" dirty="0" smtClean="0"/>
          </a:p>
          <a:p>
            <a:endParaRPr lang="en-US" sz="2400" dirty="0"/>
          </a:p>
        </p:txBody>
      </p:sp>
      <p:graphicFrame>
        <p:nvGraphicFramePr>
          <p:cNvPr id="5" name="Table 4"/>
          <p:cNvGraphicFramePr>
            <a:graphicFrameLocks noGrp="1"/>
          </p:cNvGraphicFramePr>
          <p:nvPr/>
        </p:nvGraphicFramePr>
        <p:xfrm>
          <a:off x="4724400" y="3200400"/>
          <a:ext cx="2286000" cy="3169920"/>
        </p:xfrm>
        <a:graphic>
          <a:graphicData uri="http://schemas.openxmlformats.org/drawingml/2006/table">
            <a:tbl>
              <a:tblPr firstRow="1" bandRow="1">
                <a:tableStyleId>{9D7B26C5-4107-4FEC-AEDC-1716B250A1EF}</a:tableStyleId>
              </a:tblPr>
              <a:tblGrid>
                <a:gridCol w="1143000"/>
                <a:gridCol w="1143000"/>
              </a:tblGrid>
              <a:tr h="330200">
                <a:tc>
                  <a:txBody>
                    <a:bodyPr/>
                    <a:lstStyle/>
                    <a:p>
                      <a:pPr algn="ctr"/>
                      <a:r>
                        <a:rPr lang="en-US" sz="2000" dirty="0" smtClean="0"/>
                        <a:t>Edge</a:t>
                      </a:r>
                      <a:endParaRPr lang="en-US" sz="2000" dirty="0"/>
                    </a:p>
                  </a:txBody>
                  <a:tcPr/>
                </a:tc>
                <a:tc>
                  <a:txBody>
                    <a:bodyPr/>
                    <a:lstStyle/>
                    <a:p>
                      <a:pPr algn="ctr"/>
                      <a:r>
                        <a:rPr lang="en-US" sz="2000" dirty="0" smtClean="0"/>
                        <a:t>Shaded</a:t>
                      </a:r>
                    </a:p>
                  </a:txBody>
                  <a:tcPr/>
                </a:tc>
              </a:tr>
              <a:tr h="330200">
                <a:tc>
                  <a:txBody>
                    <a:bodyPr/>
                    <a:lstStyle/>
                    <a:p>
                      <a:pPr algn="ctr"/>
                      <a:r>
                        <a:rPr lang="en-US" sz="2000" dirty="0" smtClean="0"/>
                        <a:t>3</a:t>
                      </a:r>
                      <a:endParaRPr lang="en-US" sz="2000" dirty="0"/>
                    </a:p>
                  </a:txBody>
                  <a:tcPr/>
                </a:tc>
                <a:tc>
                  <a:txBody>
                    <a:bodyPr/>
                    <a:lstStyle/>
                    <a:p>
                      <a:pPr algn="ctr"/>
                      <a:r>
                        <a:rPr lang="en-US" sz="2000" dirty="0" smtClean="0"/>
                        <a:t>8</a:t>
                      </a:r>
                      <a:endParaRPr lang="en-US" sz="2000" dirty="0"/>
                    </a:p>
                  </a:txBody>
                  <a:tcPr/>
                </a:tc>
              </a:tr>
              <a:tr h="330200">
                <a:tc>
                  <a:txBody>
                    <a:bodyPr/>
                    <a:lstStyle/>
                    <a:p>
                      <a:pPr algn="ctr"/>
                      <a:r>
                        <a:rPr lang="en-US" sz="2000" dirty="0" smtClean="0"/>
                        <a:t>4</a:t>
                      </a:r>
                      <a:endParaRPr lang="en-US" sz="2000" dirty="0"/>
                    </a:p>
                  </a:txBody>
                  <a:tcPr/>
                </a:tc>
                <a:tc>
                  <a:txBody>
                    <a:bodyPr/>
                    <a:lstStyle/>
                    <a:p>
                      <a:pPr algn="ctr"/>
                      <a:r>
                        <a:rPr lang="en-US" sz="2000" dirty="0" smtClean="0"/>
                        <a:t>12</a:t>
                      </a:r>
                      <a:endParaRPr lang="en-US" sz="2000" dirty="0"/>
                    </a:p>
                  </a:txBody>
                  <a:tcPr/>
                </a:tc>
              </a:tr>
              <a:tr h="330200">
                <a:tc>
                  <a:txBody>
                    <a:bodyPr/>
                    <a:lstStyle/>
                    <a:p>
                      <a:pPr algn="ctr"/>
                      <a:r>
                        <a:rPr lang="en-US" sz="2000" dirty="0" smtClean="0"/>
                        <a:t>5</a:t>
                      </a:r>
                      <a:endParaRPr lang="en-US" sz="2000" dirty="0"/>
                    </a:p>
                  </a:txBody>
                  <a:tcPr/>
                </a:tc>
                <a:tc>
                  <a:txBody>
                    <a:bodyPr/>
                    <a:lstStyle/>
                    <a:p>
                      <a:pPr algn="ctr"/>
                      <a:r>
                        <a:rPr lang="en-US" sz="2000" dirty="0" smtClean="0"/>
                        <a:t>16</a:t>
                      </a:r>
                      <a:endParaRPr lang="en-US" sz="2000" dirty="0"/>
                    </a:p>
                  </a:txBody>
                  <a:tcPr/>
                </a:tc>
              </a:tr>
              <a:tr h="330200">
                <a:tc>
                  <a:txBody>
                    <a:bodyPr/>
                    <a:lstStyle/>
                    <a:p>
                      <a:pPr algn="ctr"/>
                      <a:r>
                        <a:rPr lang="en-US" sz="2000" dirty="0" smtClean="0"/>
                        <a:t>6</a:t>
                      </a:r>
                      <a:endParaRPr lang="en-US" sz="2000" dirty="0"/>
                    </a:p>
                  </a:txBody>
                  <a:tcPr/>
                </a:tc>
                <a:tc>
                  <a:txBody>
                    <a:bodyPr/>
                    <a:lstStyle/>
                    <a:p>
                      <a:pPr algn="ctr"/>
                      <a:r>
                        <a:rPr lang="en-US" sz="2000" dirty="0" smtClean="0"/>
                        <a:t>20</a:t>
                      </a:r>
                      <a:endParaRPr lang="en-US" sz="2000" dirty="0"/>
                    </a:p>
                  </a:txBody>
                  <a:tcPr/>
                </a:tc>
              </a:tr>
              <a:tr h="330200">
                <a:tc>
                  <a:txBody>
                    <a:bodyPr/>
                    <a:lstStyle/>
                    <a:p>
                      <a:pPr algn="ctr"/>
                      <a:r>
                        <a:rPr lang="en-US" sz="2000" dirty="0" smtClean="0"/>
                        <a:t>10</a:t>
                      </a:r>
                      <a:endParaRPr lang="en-US" sz="2000" dirty="0"/>
                    </a:p>
                  </a:txBody>
                  <a:tcPr/>
                </a:tc>
                <a:tc>
                  <a:txBody>
                    <a:bodyPr/>
                    <a:lstStyle/>
                    <a:p>
                      <a:pPr algn="ctr"/>
                      <a:r>
                        <a:rPr lang="en-US" sz="2000" dirty="0" smtClean="0"/>
                        <a:t>36</a:t>
                      </a:r>
                      <a:endParaRPr lang="en-US" sz="2000" dirty="0"/>
                    </a:p>
                  </a:txBody>
                  <a:tcPr/>
                </a:tc>
              </a:tr>
              <a:tr h="330200">
                <a:tc>
                  <a:txBody>
                    <a:bodyPr/>
                    <a:lstStyle/>
                    <a:p>
                      <a:pPr algn="ctr"/>
                      <a:r>
                        <a:rPr lang="en-US" sz="2000" dirty="0" smtClean="0"/>
                        <a:t>100</a:t>
                      </a:r>
                      <a:endParaRPr lang="en-US" sz="2000" dirty="0"/>
                    </a:p>
                  </a:txBody>
                  <a:tcPr/>
                </a:tc>
                <a:tc>
                  <a:txBody>
                    <a:bodyPr/>
                    <a:lstStyle/>
                    <a:p>
                      <a:pPr algn="ctr"/>
                      <a:r>
                        <a:rPr lang="en-US" sz="2000" dirty="0" smtClean="0"/>
                        <a:t>396</a:t>
                      </a:r>
                      <a:endParaRPr lang="en-US" sz="2000" dirty="0"/>
                    </a:p>
                  </a:txBody>
                  <a:tcPr/>
                </a:tc>
              </a:tr>
              <a:tr h="330200">
                <a:tc>
                  <a:txBody>
                    <a:bodyPr/>
                    <a:lstStyle/>
                    <a:p>
                      <a:pPr algn="ctr"/>
                      <a:r>
                        <a:rPr lang="en-US" sz="2000" dirty="0" err="1" smtClean="0"/>
                        <a:t>n</a:t>
                      </a:r>
                      <a:endParaRPr lang="en-US" sz="2000" dirty="0"/>
                    </a:p>
                  </a:txBody>
                  <a:tcPr/>
                </a:tc>
                <a:tc>
                  <a:txBody>
                    <a:bodyPr/>
                    <a:lstStyle/>
                    <a:p>
                      <a:pPr algn="ctr"/>
                      <a:r>
                        <a:rPr lang="en-US" sz="2000" dirty="0" smtClean="0"/>
                        <a:t>(n-1)</a:t>
                      </a:r>
                      <a:r>
                        <a:rPr lang="en-US" sz="2000" baseline="0" dirty="0" smtClean="0"/>
                        <a:t> </a:t>
                      </a:r>
                      <a:r>
                        <a:rPr lang="en-US" sz="2000" baseline="0" dirty="0" err="1" smtClean="0"/>
                        <a:t>x</a:t>
                      </a:r>
                      <a:r>
                        <a:rPr lang="en-US" sz="2000" baseline="0" dirty="0" smtClean="0"/>
                        <a:t> 4</a:t>
                      </a:r>
                      <a:endParaRPr lang="en-US" sz="2000"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81000" y="381000"/>
            <a:ext cx="8305800" cy="1323439"/>
          </a:xfrm>
          <a:prstGeom prst="rect">
            <a:avLst/>
          </a:prstGeom>
          <a:noFill/>
        </p:spPr>
        <p:txBody>
          <a:bodyPr wrap="square" rtlCol="0">
            <a:spAutoFit/>
          </a:bodyPr>
          <a:lstStyle/>
          <a:p>
            <a:pPr algn="ctr"/>
            <a:r>
              <a:rPr lang="en-US" sz="4000" dirty="0" smtClean="0">
                <a:hlinkClick r:id="rId2" action="ppaction://hlinkpres?slideindex=1&amp;slidetitle="/>
              </a:rPr>
              <a:t>Pastures</a:t>
            </a:r>
            <a:endParaRPr lang="en-US" sz="4000" dirty="0" smtClean="0"/>
          </a:p>
          <a:p>
            <a:pPr algn="ctr"/>
            <a:endParaRPr lang="en-US" sz="4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81000" y="381000"/>
            <a:ext cx="8305800" cy="1323439"/>
          </a:xfrm>
          <a:prstGeom prst="rect">
            <a:avLst/>
          </a:prstGeom>
          <a:noFill/>
        </p:spPr>
        <p:txBody>
          <a:bodyPr wrap="square" rtlCol="0">
            <a:spAutoFit/>
          </a:bodyPr>
          <a:lstStyle/>
          <a:p>
            <a:pPr algn="ctr"/>
            <a:r>
              <a:rPr lang="en-US" sz="4000" dirty="0" smtClean="0">
                <a:hlinkClick r:id="rId2" action="ppaction://hlinkpres?slideindex=1&amp;slidetitle="/>
              </a:rPr>
              <a:t>Puzzle Tables</a:t>
            </a:r>
            <a:endParaRPr lang="en-US" sz="4000" dirty="0" smtClean="0"/>
          </a:p>
          <a:p>
            <a:pPr algn="ctr"/>
            <a:endParaRPr lang="en-US" sz="4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81000" y="381000"/>
            <a:ext cx="8305800" cy="1323439"/>
          </a:xfrm>
          <a:prstGeom prst="rect">
            <a:avLst/>
          </a:prstGeom>
          <a:noFill/>
        </p:spPr>
        <p:txBody>
          <a:bodyPr wrap="square" rtlCol="0">
            <a:spAutoFit/>
          </a:bodyPr>
          <a:lstStyle/>
          <a:p>
            <a:pPr algn="ctr"/>
            <a:r>
              <a:rPr lang="en-US" sz="4000" dirty="0" smtClean="0"/>
              <a:t>Number Talks</a:t>
            </a:r>
            <a:endParaRPr lang="en-US" sz="4000" dirty="0" smtClean="0"/>
          </a:p>
          <a:p>
            <a:pPr algn="ctr"/>
            <a:endParaRPr lang="en-US" sz="4000" dirty="0"/>
          </a:p>
        </p:txBody>
      </p:sp>
      <p:graphicFrame>
        <p:nvGraphicFramePr>
          <p:cNvPr id="3" name="Table 2"/>
          <p:cNvGraphicFramePr>
            <a:graphicFrameLocks noGrp="1"/>
          </p:cNvGraphicFramePr>
          <p:nvPr/>
        </p:nvGraphicFramePr>
        <p:xfrm>
          <a:off x="2590800" y="1371600"/>
          <a:ext cx="3200400" cy="4023360"/>
        </p:xfrm>
        <a:graphic>
          <a:graphicData uri="http://schemas.openxmlformats.org/drawingml/2006/table">
            <a:tbl>
              <a:tblPr firstRow="1" bandRow="1">
                <a:tableStyleId>{68D230F3-CF80-4859-8CE7-A43EE81993B5}</a:tableStyleId>
              </a:tblPr>
              <a:tblGrid>
                <a:gridCol w="1600200"/>
                <a:gridCol w="1600200"/>
              </a:tblGrid>
              <a:tr h="332480">
                <a:tc>
                  <a:txBody>
                    <a:bodyPr/>
                    <a:lstStyle/>
                    <a:p>
                      <a:pPr algn="ctr"/>
                      <a:r>
                        <a:rPr lang="en-US" dirty="0" smtClean="0"/>
                        <a:t>Input</a:t>
                      </a:r>
                      <a:endParaRPr lang="en-US" dirty="0"/>
                    </a:p>
                  </a:txBody>
                  <a:tcPr/>
                </a:tc>
                <a:tc>
                  <a:txBody>
                    <a:bodyPr/>
                    <a:lstStyle/>
                    <a:p>
                      <a:pPr algn="ctr"/>
                      <a:r>
                        <a:rPr lang="en-US" dirty="0" smtClean="0"/>
                        <a:t>Output</a:t>
                      </a:r>
                    </a:p>
                  </a:txBody>
                  <a:tcPr/>
                </a:tc>
              </a:tr>
              <a:tr h="332480">
                <a:tc>
                  <a:txBody>
                    <a:bodyPr/>
                    <a:lstStyle/>
                    <a:p>
                      <a:pPr algn="ctr"/>
                      <a:r>
                        <a:rPr lang="en-US" dirty="0" smtClean="0"/>
                        <a:t>1</a:t>
                      </a:r>
                      <a:endParaRPr lang="en-US" dirty="0"/>
                    </a:p>
                  </a:txBody>
                  <a:tcPr/>
                </a:tc>
                <a:tc>
                  <a:txBody>
                    <a:bodyPr/>
                    <a:lstStyle/>
                    <a:p>
                      <a:pPr algn="ctr"/>
                      <a:endParaRPr lang="en-US"/>
                    </a:p>
                  </a:txBody>
                  <a:tcPr/>
                </a:tc>
              </a:tr>
              <a:tr h="332480">
                <a:tc>
                  <a:txBody>
                    <a:bodyPr/>
                    <a:lstStyle/>
                    <a:p>
                      <a:pPr algn="ctr"/>
                      <a:r>
                        <a:rPr lang="en-US" dirty="0" smtClean="0"/>
                        <a:t>2</a:t>
                      </a:r>
                      <a:endParaRPr lang="en-US" dirty="0"/>
                    </a:p>
                  </a:txBody>
                  <a:tcPr/>
                </a:tc>
                <a:tc>
                  <a:txBody>
                    <a:bodyPr/>
                    <a:lstStyle/>
                    <a:p>
                      <a:pPr algn="ctr"/>
                      <a:endParaRPr lang="en-US"/>
                    </a:p>
                  </a:txBody>
                  <a:tcPr/>
                </a:tc>
              </a:tr>
              <a:tr h="332480">
                <a:tc>
                  <a:txBody>
                    <a:bodyPr/>
                    <a:lstStyle/>
                    <a:p>
                      <a:pPr algn="ctr"/>
                      <a:r>
                        <a:rPr lang="en-US" dirty="0" smtClean="0"/>
                        <a:t>3</a:t>
                      </a:r>
                      <a:endParaRPr lang="en-US" dirty="0"/>
                    </a:p>
                  </a:txBody>
                  <a:tcPr/>
                </a:tc>
                <a:tc>
                  <a:txBody>
                    <a:bodyPr/>
                    <a:lstStyle/>
                    <a:p>
                      <a:pPr algn="ctr"/>
                      <a:endParaRPr lang="en-US" dirty="0"/>
                    </a:p>
                  </a:txBody>
                  <a:tcPr/>
                </a:tc>
              </a:tr>
              <a:tr h="332480">
                <a:tc>
                  <a:txBody>
                    <a:bodyPr/>
                    <a:lstStyle/>
                    <a:p>
                      <a:pPr algn="ctr"/>
                      <a:r>
                        <a:rPr lang="en-US" dirty="0" smtClean="0"/>
                        <a:t>4</a:t>
                      </a:r>
                      <a:endParaRPr lang="en-US" dirty="0"/>
                    </a:p>
                  </a:txBody>
                  <a:tcPr/>
                </a:tc>
                <a:tc>
                  <a:txBody>
                    <a:bodyPr/>
                    <a:lstStyle/>
                    <a:p>
                      <a:pPr algn="ctr"/>
                      <a:r>
                        <a:rPr lang="en-US" dirty="0" smtClean="0"/>
                        <a:t>?</a:t>
                      </a:r>
                      <a:endParaRPr lang="en-US" dirty="0"/>
                    </a:p>
                  </a:txBody>
                  <a:tcPr/>
                </a:tc>
              </a:tr>
              <a:tr h="332480">
                <a:tc>
                  <a:txBody>
                    <a:bodyPr/>
                    <a:lstStyle/>
                    <a:p>
                      <a:pPr algn="ctr"/>
                      <a:r>
                        <a:rPr lang="en-US" dirty="0" smtClean="0"/>
                        <a:t>5</a:t>
                      </a:r>
                      <a:endParaRPr lang="en-US" dirty="0"/>
                    </a:p>
                  </a:txBody>
                  <a:tcPr/>
                </a:tc>
                <a:tc>
                  <a:txBody>
                    <a:bodyPr/>
                    <a:lstStyle/>
                    <a:p>
                      <a:pPr algn="ctr"/>
                      <a:endParaRPr lang="en-US"/>
                    </a:p>
                  </a:txBody>
                  <a:tcPr/>
                </a:tc>
              </a:tr>
              <a:tr h="332480">
                <a:tc>
                  <a:txBody>
                    <a:bodyPr/>
                    <a:lstStyle/>
                    <a:p>
                      <a:pPr algn="ctr"/>
                      <a:r>
                        <a:rPr lang="en-US" dirty="0" smtClean="0"/>
                        <a:t>6</a:t>
                      </a:r>
                      <a:endParaRPr lang="en-US" dirty="0"/>
                    </a:p>
                  </a:txBody>
                  <a:tcPr/>
                </a:tc>
                <a:tc>
                  <a:txBody>
                    <a:bodyPr/>
                    <a:lstStyle/>
                    <a:p>
                      <a:pPr algn="ctr"/>
                      <a:endParaRPr lang="en-US"/>
                    </a:p>
                  </a:txBody>
                  <a:tcPr/>
                </a:tc>
              </a:tr>
              <a:tr h="332480">
                <a:tc>
                  <a:txBody>
                    <a:bodyPr/>
                    <a:lstStyle/>
                    <a:p>
                      <a:pPr algn="ctr"/>
                      <a:r>
                        <a:rPr lang="en-US" dirty="0" smtClean="0"/>
                        <a:t>7</a:t>
                      </a:r>
                      <a:endParaRPr lang="en-US" dirty="0"/>
                    </a:p>
                  </a:txBody>
                  <a:tcPr/>
                </a:tc>
                <a:tc>
                  <a:txBody>
                    <a:bodyPr/>
                    <a:lstStyle/>
                    <a:p>
                      <a:pPr algn="ctr"/>
                      <a:r>
                        <a:rPr lang="en-US" dirty="0" smtClean="0"/>
                        <a:t>20</a:t>
                      </a:r>
                      <a:endParaRPr lang="en-US" dirty="0"/>
                    </a:p>
                  </a:txBody>
                  <a:tcPr/>
                </a:tc>
              </a:tr>
              <a:tr h="332480">
                <a:tc>
                  <a:txBody>
                    <a:bodyPr/>
                    <a:lstStyle/>
                    <a:p>
                      <a:pPr algn="ctr"/>
                      <a:r>
                        <a:rPr lang="en-US" dirty="0" smtClean="0"/>
                        <a:t>8</a:t>
                      </a:r>
                      <a:endParaRPr lang="en-US" dirty="0"/>
                    </a:p>
                  </a:txBody>
                  <a:tcPr/>
                </a:tc>
                <a:tc>
                  <a:txBody>
                    <a:bodyPr/>
                    <a:lstStyle/>
                    <a:p>
                      <a:pPr algn="ctr"/>
                      <a:endParaRPr lang="en-US"/>
                    </a:p>
                  </a:txBody>
                  <a:tcPr/>
                </a:tc>
              </a:tr>
              <a:tr h="332480">
                <a:tc>
                  <a:txBody>
                    <a:bodyPr/>
                    <a:lstStyle/>
                    <a:p>
                      <a:pPr algn="ctr"/>
                      <a:r>
                        <a:rPr lang="en-US" dirty="0" smtClean="0"/>
                        <a:t>100</a:t>
                      </a:r>
                      <a:endParaRPr lang="en-US" dirty="0"/>
                    </a:p>
                  </a:txBody>
                  <a:tcPr/>
                </a:tc>
                <a:tc>
                  <a:txBody>
                    <a:bodyPr/>
                    <a:lstStyle/>
                    <a:p>
                      <a:pPr algn="ctr"/>
                      <a:endParaRPr lang="en-US"/>
                    </a:p>
                  </a:txBody>
                  <a:tcPr/>
                </a:tc>
              </a:tr>
              <a:tr h="332480">
                <a:tc>
                  <a:txBody>
                    <a:bodyPr/>
                    <a:lstStyle/>
                    <a:p>
                      <a:pPr algn="ctr"/>
                      <a:r>
                        <a:rPr lang="en-US" dirty="0" err="1" smtClean="0"/>
                        <a:t>x</a:t>
                      </a:r>
                      <a:endParaRPr lang="en-US" dirty="0"/>
                    </a:p>
                  </a:txBody>
                  <a:tcPr/>
                </a:tc>
                <a:tc>
                  <a:txBody>
                    <a:bodyPr/>
                    <a:lstStyle/>
                    <a:p>
                      <a:pPr algn="ctr"/>
                      <a:endParaRPr lang="en-US" dirty="0"/>
                    </a:p>
                  </a:txBody>
                  <a:tcPr/>
                </a:tc>
              </a:tr>
            </a:tbl>
          </a:graphicData>
        </a:graphic>
      </p:graphicFrame>
      <p:sp>
        <p:nvSpPr>
          <p:cNvPr id="4" name="TextBox 3"/>
          <p:cNvSpPr txBox="1"/>
          <p:nvPr/>
        </p:nvSpPr>
        <p:spPr>
          <a:xfrm>
            <a:off x="1219200" y="5867400"/>
            <a:ext cx="7010400" cy="369332"/>
          </a:xfrm>
          <a:prstGeom prst="rect">
            <a:avLst/>
          </a:prstGeom>
          <a:noFill/>
        </p:spPr>
        <p:txBody>
          <a:bodyPr wrap="square" rtlCol="0">
            <a:spAutoFit/>
          </a:bodyPr>
          <a:lstStyle/>
          <a:p>
            <a:r>
              <a:rPr lang="en-US" dirty="0" smtClean="0"/>
              <a:t>What is the output for 4 and how did you get it?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normAutofit fontScale="90000"/>
          </a:bodyPr>
          <a:lstStyle/>
          <a:p>
            <a:r>
              <a:rPr lang="en-US" dirty="0" smtClean="0"/>
              <a:t>Get ‘</a:t>
            </a:r>
            <a:r>
              <a:rPr lang="en-US" dirty="0" err="1" smtClean="0"/>
              <a:t>em</a:t>
            </a:r>
            <a:r>
              <a:rPr lang="en-US" dirty="0" smtClean="0"/>
              <a:t> Involved: Problem Solve</a:t>
            </a:r>
            <a:endParaRPr lang="en-US" dirty="0"/>
          </a:p>
        </p:txBody>
      </p:sp>
      <p:sp>
        <p:nvSpPr>
          <p:cNvPr id="17" name="TextBox 16"/>
          <p:cNvSpPr txBox="1"/>
          <p:nvPr/>
        </p:nvSpPr>
        <p:spPr>
          <a:xfrm>
            <a:off x="457200" y="1828800"/>
            <a:ext cx="8229600" cy="3231654"/>
          </a:xfrm>
          <a:prstGeom prst="rect">
            <a:avLst/>
          </a:prstGeom>
          <a:noFill/>
        </p:spPr>
        <p:txBody>
          <a:bodyPr wrap="square" rtlCol="0">
            <a:spAutoFit/>
          </a:bodyPr>
          <a:lstStyle/>
          <a:p>
            <a:pPr>
              <a:spcAft>
                <a:spcPts val="2400"/>
              </a:spcAft>
            </a:pPr>
            <a:r>
              <a:rPr lang="en-US" sz="3600" dirty="0" smtClean="0"/>
              <a:t>History –Problem Solving/Testing</a:t>
            </a:r>
          </a:p>
          <a:p>
            <a:pPr>
              <a:spcAft>
                <a:spcPts val="2400"/>
              </a:spcAft>
            </a:pPr>
            <a:r>
              <a:rPr lang="en-US" sz="3600" dirty="0" smtClean="0"/>
              <a:t>Importance of Mindsets</a:t>
            </a:r>
          </a:p>
          <a:p>
            <a:pPr>
              <a:spcAft>
                <a:spcPts val="2400"/>
              </a:spcAft>
            </a:pPr>
            <a:r>
              <a:rPr lang="en-US" sz="3600" dirty="0" smtClean="0"/>
              <a:t>Creating a Problem Solving Atmosphere</a:t>
            </a:r>
          </a:p>
          <a:p>
            <a:pPr>
              <a:spcAft>
                <a:spcPts val="2400"/>
              </a:spcAft>
            </a:pPr>
            <a:r>
              <a:rPr lang="en-US" sz="3600" dirty="0" smtClean="0"/>
              <a:t>Ideas (Links) for activities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bldLvl="3"/>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838200" y="1704439"/>
            <a:ext cx="6629400" cy="1938992"/>
          </a:xfrm>
          <a:prstGeom prst="rect">
            <a:avLst/>
          </a:prstGeom>
        </p:spPr>
        <p:txBody>
          <a:bodyPr wrap="square">
            <a:spAutoFit/>
          </a:bodyPr>
          <a:lstStyle/>
          <a:p>
            <a:r>
              <a:rPr lang="en-US" sz="2400" dirty="0" smtClean="0">
                <a:hlinkClick r:id="rId3"/>
              </a:rPr>
              <a:t>Coin Flip Activity</a:t>
            </a:r>
            <a:endParaRPr lang="en-US" sz="2400" dirty="0" smtClean="0"/>
          </a:p>
          <a:p>
            <a:endParaRPr lang="en-US" sz="2400" dirty="0" smtClean="0"/>
          </a:p>
          <a:p>
            <a:endParaRPr lang="en-US" sz="2400" dirty="0" smtClean="0"/>
          </a:p>
          <a:p>
            <a:r>
              <a:rPr lang="en-US" sz="2400" dirty="0" smtClean="0"/>
              <a:t>Figure out using </a:t>
            </a:r>
            <a:r>
              <a:rPr lang="en-US" sz="2400" dirty="0" err="1" smtClean="0"/>
              <a:t>manipulatives</a:t>
            </a:r>
            <a:endParaRPr lang="en-US" sz="2400" dirty="0" smtClean="0"/>
          </a:p>
          <a:p>
            <a:endParaRPr lang="en-US" sz="2400" dirty="0"/>
          </a:p>
        </p:txBody>
      </p:sp>
      <p:sp>
        <p:nvSpPr>
          <p:cNvPr id="3" name="TextBox 2"/>
          <p:cNvSpPr txBox="1"/>
          <p:nvPr/>
        </p:nvSpPr>
        <p:spPr>
          <a:xfrm>
            <a:off x="838200" y="3810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838200" y="1704439"/>
            <a:ext cx="6629400" cy="2308324"/>
          </a:xfrm>
          <a:prstGeom prst="rect">
            <a:avLst/>
          </a:prstGeom>
        </p:spPr>
        <p:txBody>
          <a:bodyPr wrap="square">
            <a:spAutoFit/>
          </a:bodyPr>
          <a:lstStyle/>
          <a:p>
            <a:pPr>
              <a:buFont typeface="Arial"/>
              <a:buChar char="•"/>
            </a:pPr>
            <a:r>
              <a:rPr lang="en-US" sz="2400" dirty="0" err="1" smtClean="0">
                <a:hlinkClick r:id="rId2"/>
              </a:rPr>
              <a:t>Mathalicious</a:t>
            </a:r>
            <a:r>
              <a:rPr lang="en-US" sz="2400" dirty="0" smtClean="0"/>
              <a:t> </a:t>
            </a:r>
          </a:p>
          <a:p>
            <a:pPr>
              <a:buFont typeface="Arial"/>
              <a:buChar char="•"/>
            </a:pPr>
            <a:r>
              <a:rPr lang="en-US" sz="2400" dirty="0" smtClean="0"/>
              <a:t>Kids create videos</a:t>
            </a:r>
          </a:p>
          <a:p>
            <a:pPr lvl="1">
              <a:buFont typeface="Arial"/>
              <a:buChar char="•"/>
            </a:pPr>
            <a:r>
              <a:rPr lang="en-US" sz="2400" dirty="0" smtClean="0"/>
              <a:t>Willing to spend time</a:t>
            </a:r>
          </a:p>
          <a:p>
            <a:pPr lvl="1">
              <a:buFont typeface="Arial"/>
              <a:buChar char="•"/>
            </a:pPr>
            <a:r>
              <a:rPr lang="en-US" sz="2400" dirty="0" smtClean="0"/>
              <a:t>“Teaching Videos”</a:t>
            </a:r>
          </a:p>
          <a:p>
            <a:pPr lvl="2">
              <a:buFont typeface="Arial"/>
              <a:buChar char="•"/>
            </a:pPr>
            <a:r>
              <a:rPr lang="en-US" sz="2400" dirty="0" smtClean="0"/>
              <a:t>long division using </a:t>
            </a:r>
            <a:r>
              <a:rPr lang="en-US" sz="2400" dirty="0" err="1" smtClean="0"/>
              <a:t>manipulatives</a:t>
            </a:r>
            <a:endParaRPr lang="en-US" sz="2400" dirty="0" smtClean="0"/>
          </a:p>
          <a:p>
            <a:pPr lvl="1">
              <a:buFont typeface="Arial"/>
              <a:buChar char="•"/>
            </a:pPr>
            <a:r>
              <a:rPr lang="en-US" sz="2400" dirty="0" smtClean="0"/>
              <a:t>Taste Test commercials</a:t>
            </a:r>
          </a:p>
        </p:txBody>
      </p:sp>
      <p:sp>
        <p:nvSpPr>
          <p:cNvPr id="3" name="TextBox 2"/>
          <p:cNvSpPr txBox="1"/>
          <p:nvPr/>
        </p:nvSpPr>
        <p:spPr>
          <a:xfrm>
            <a:off x="838200" y="3810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sp>
        <p:nvSpPr>
          <p:cNvPr id="4" name="TextBox 3"/>
          <p:cNvSpPr txBox="1"/>
          <p:nvPr/>
        </p:nvSpPr>
        <p:spPr>
          <a:xfrm>
            <a:off x="457200" y="4343400"/>
            <a:ext cx="8458200" cy="1323439"/>
          </a:xfrm>
          <a:prstGeom prst="rect">
            <a:avLst/>
          </a:prstGeom>
          <a:noFill/>
        </p:spPr>
        <p:txBody>
          <a:bodyPr wrap="square" rtlCol="0">
            <a:spAutoFit/>
          </a:bodyPr>
          <a:lstStyle/>
          <a:p>
            <a:r>
              <a:rPr lang="en-US" sz="4000" dirty="0" smtClean="0"/>
              <a:t>If you allow kids to “create”, they must solve problems.</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609600" y="1600200"/>
            <a:ext cx="8153400" cy="3046988"/>
          </a:xfrm>
          <a:prstGeom prst="rect">
            <a:avLst/>
          </a:prstGeom>
        </p:spPr>
        <p:txBody>
          <a:bodyPr wrap="square">
            <a:spAutoFit/>
          </a:bodyPr>
          <a:lstStyle/>
          <a:p>
            <a:pPr>
              <a:buFont typeface="Arial"/>
              <a:buChar char="•"/>
            </a:pPr>
            <a:r>
              <a:rPr lang="en-US" sz="2400" dirty="0" smtClean="0"/>
              <a:t>“How to Teach Math”</a:t>
            </a:r>
          </a:p>
          <a:p>
            <a:pPr lvl="1">
              <a:buFont typeface="Arial"/>
              <a:buChar char="•"/>
            </a:pPr>
            <a:r>
              <a:rPr lang="en-US" sz="2400" dirty="0" smtClean="0"/>
              <a:t>(MOOC) Massive Open Online Course</a:t>
            </a:r>
          </a:p>
          <a:p>
            <a:pPr lvl="1">
              <a:buFont typeface="Arial"/>
              <a:buChar char="•"/>
            </a:pPr>
            <a:r>
              <a:rPr lang="en-US" sz="2400" dirty="0" smtClean="0"/>
              <a:t>40,000 students</a:t>
            </a:r>
          </a:p>
          <a:p>
            <a:pPr lvl="1">
              <a:buFont typeface="Arial"/>
              <a:buChar char="•"/>
            </a:pPr>
            <a:r>
              <a:rPr lang="en-US" sz="2400" dirty="0" smtClean="0"/>
              <a:t>Phoenix Park and Amber Hill Schools Study</a:t>
            </a:r>
          </a:p>
          <a:p>
            <a:pPr lvl="1">
              <a:buFont typeface="Arial"/>
              <a:buChar char="•"/>
            </a:pPr>
            <a:r>
              <a:rPr lang="en-US" sz="2400" dirty="0" smtClean="0"/>
              <a:t>Traditional and Problem Based</a:t>
            </a:r>
          </a:p>
          <a:p>
            <a:pPr lvl="2">
              <a:buFont typeface="Arial"/>
              <a:buChar char="•"/>
            </a:pPr>
            <a:r>
              <a:rPr lang="en-US" sz="2400" dirty="0" smtClean="0"/>
              <a:t>Better problem solvers and test takers</a:t>
            </a:r>
          </a:p>
          <a:p>
            <a:pPr>
              <a:buFont typeface="Arial"/>
              <a:buChar char="•"/>
            </a:pPr>
            <a:r>
              <a:rPr lang="en-US" sz="2400" dirty="0" smtClean="0"/>
              <a:t>SO . . . If you are told “You need to teach to the test”, so then, according to the data, you must stop teaching to the test.</a:t>
            </a:r>
            <a:endParaRPr lang="en-US" sz="2400" dirty="0"/>
          </a:p>
        </p:txBody>
      </p:sp>
      <p:sp>
        <p:nvSpPr>
          <p:cNvPr id="3" name="TextBox 2"/>
          <p:cNvSpPr txBox="1"/>
          <p:nvPr/>
        </p:nvSpPr>
        <p:spPr>
          <a:xfrm>
            <a:off x="838200" y="3810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3"/>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990600" y="2362200"/>
            <a:ext cx="7696200" cy="1938992"/>
          </a:xfrm>
          <a:prstGeom prst="rect">
            <a:avLst/>
          </a:prstGeom>
        </p:spPr>
        <p:txBody>
          <a:bodyPr wrap="square">
            <a:spAutoFit/>
          </a:bodyPr>
          <a:lstStyle/>
          <a:p>
            <a:r>
              <a:rPr lang="en-US" sz="4000" dirty="0" smtClean="0"/>
              <a:t>eric_peterson@nekoosa.k12.wi.us</a:t>
            </a:r>
          </a:p>
          <a:p>
            <a:endParaRPr lang="en-US" sz="4000" dirty="0" smtClean="0"/>
          </a:p>
          <a:p>
            <a:endParaRPr lang="en-US" sz="4000" dirty="0"/>
          </a:p>
        </p:txBody>
      </p:sp>
      <p:sp>
        <p:nvSpPr>
          <p:cNvPr id="3" name="Title 15"/>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Get ‘em Involved: Problem Solve</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Title 15"/>
          <p:cNvSpPr>
            <a:spLocks noGrp="1"/>
          </p:cNvSpPr>
          <p:nvPr>
            <p:ph type="title"/>
          </p:nvPr>
        </p:nvSpPr>
        <p:spPr>
          <a:xfrm>
            <a:off x="914400" y="76200"/>
            <a:ext cx="7313613" cy="868362"/>
          </a:xfrm>
        </p:spPr>
        <p:txBody>
          <a:bodyPr>
            <a:normAutofit fontScale="90000"/>
          </a:bodyPr>
          <a:lstStyle/>
          <a:p>
            <a:r>
              <a:rPr lang="en-US" dirty="0" smtClean="0"/>
              <a:t>Get ‘</a:t>
            </a:r>
            <a:r>
              <a:rPr lang="en-US" dirty="0" err="1" smtClean="0"/>
              <a:t>em</a:t>
            </a:r>
            <a:r>
              <a:rPr lang="en-US" dirty="0" smtClean="0"/>
              <a:t> Involved: Problem Solve</a:t>
            </a:r>
            <a:endParaRPr lang="en-US" dirty="0"/>
          </a:p>
        </p:txBody>
      </p:sp>
      <p:sp>
        <p:nvSpPr>
          <p:cNvPr id="4" name="Rectangle 3"/>
          <p:cNvSpPr/>
          <p:nvPr/>
        </p:nvSpPr>
        <p:spPr>
          <a:xfrm>
            <a:off x="304800" y="990600"/>
            <a:ext cx="8763000" cy="5262980"/>
          </a:xfrm>
          <a:prstGeom prst="rect">
            <a:avLst/>
          </a:prstGeom>
        </p:spPr>
        <p:txBody>
          <a:bodyPr wrap="square">
            <a:spAutoFit/>
          </a:bodyPr>
          <a:lstStyle/>
          <a:p>
            <a:r>
              <a:rPr lang="en-US" sz="2800" dirty="0" smtClean="0"/>
              <a:t>One of the world’s top mathematicians, Laurent Schwartz, reflected in his memoir that he was made to feel unintelligent in school because he was the slowest math thinker in his class. But he points out that what is important in mathematics “is to deeply understand things and their relations to each other. This is where intelligence lies. The fact of being quick or slow isn't really relevant.” It is fortunate for Schwartz, and all of us, that he did not grow up in the speed and test-driven classrooms of the last decade that have successfully dissuaded any child that thinks deeply or slowly from pursuing mathematics or even thinking of themselves as capable. </a:t>
            </a:r>
            <a:endParaRPr lang="en-US"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Title 15"/>
          <p:cNvSpPr>
            <a:spLocks noGrp="1"/>
          </p:cNvSpPr>
          <p:nvPr>
            <p:ph type="title"/>
          </p:nvPr>
        </p:nvSpPr>
        <p:spPr>
          <a:xfrm>
            <a:off x="914400" y="228600"/>
            <a:ext cx="7313613" cy="868362"/>
          </a:xfrm>
        </p:spPr>
        <p:txBody>
          <a:bodyPr>
            <a:normAutofit fontScale="90000"/>
          </a:bodyPr>
          <a:lstStyle/>
          <a:p>
            <a:r>
              <a:rPr lang="en-US" dirty="0" smtClean="0"/>
              <a:t>Get ‘</a:t>
            </a:r>
            <a:r>
              <a:rPr lang="en-US" dirty="0" err="1" smtClean="0"/>
              <a:t>em</a:t>
            </a:r>
            <a:r>
              <a:rPr lang="en-US" dirty="0" smtClean="0"/>
              <a:t> Involved: Problem Solve</a:t>
            </a:r>
            <a:endParaRPr lang="en-US" dirty="0"/>
          </a:p>
        </p:txBody>
      </p:sp>
      <p:sp>
        <p:nvSpPr>
          <p:cNvPr id="17" name="TextBox 16"/>
          <p:cNvSpPr txBox="1"/>
          <p:nvPr/>
        </p:nvSpPr>
        <p:spPr>
          <a:xfrm>
            <a:off x="457200" y="1108294"/>
            <a:ext cx="8229600" cy="5632310"/>
          </a:xfrm>
          <a:prstGeom prst="rect">
            <a:avLst/>
          </a:prstGeom>
          <a:noFill/>
        </p:spPr>
        <p:txBody>
          <a:bodyPr wrap="square" rtlCol="0">
            <a:spAutoFit/>
          </a:bodyPr>
          <a:lstStyle/>
          <a:p>
            <a:pPr>
              <a:buFont typeface="Arial"/>
              <a:buChar char="•"/>
            </a:pPr>
            <a:r>
              <a:rPr lang="en-US" sz="2400" dirty="0" smtClean="0"/>
              <a:t>One Constant</a:t>
            </a:r>
          </a:p>
          <a:p>
            <a:pPr lvl="1">
              <a:buFont typeface="Arial"/>
              <a:buChar char="•"/>
            </a:pPr>
            <a:r>
              <a:rPr lang="en-US" sz="2400" dirty="0" smtClean="0"/>
              <a:t>involved</a:t>
            </a:r>
          </a:p>
          <a:p>
            <a:pPr lvl="1">
              <a:buFont typeface="Arial"/>
              <a:buChar char="•"/>
            </a:pPr>
            <a:r>
              <a:rPr lang="en-US" sz="2400" dirty="0" smtClean="0"/>
              <a:t>contrary to testing</a:t>
            </a:r>
          </a:p>
          <a:p>
            <a:pPr>
              <a:buFont typeface="Arial"/>
              <a:buChar char="•"/>
            </a:pPr>
            <a:r>
              <a:rPr lang="en-US" sz="2400" dirty="0" smtClean="0"/>
              <a:t>My History</a:t>
            </a:r>
          </a:p>
          <a:p>
            <a:pPr>
              <a:buFont typeface="Arial"/>
              <a:buChar char="•"/>
            </a:pPr>
            <a:r>
              <a:rPr lang="en-US" sz="2400" dirty="0" smtClean="0"/>
              <a:t>“Traditional” Teaching</a:t>
            </a:r>
          </a:p>
          <a:p>
            <a:pPr lvl="1">
              <a:buFont typeface="Arial"/>
              <a:buChar char="•"/>
            </a:pPr>
            <a:r>
              <a:rPr lang="en-US" sz="2400" dirty="0" smtClean="0"/>
              <a:t>Show me how</a:t>
            </a:r>
          </a:p>
          <a:p>
            <a:pPr>
              <a:buFont typeface="Arial"/>
              <a:buChar char="•"/>
            </a:pPr>
            <a:r>
              <a:rPr lang="en-US" sz="2400" dirty="0" smtClean="0"/>
              <a:t>Learned “Hands On” in college </a:t>
            </a:r>
          </a:p>
          <a:p>
            <a:pPr lvl="1">
              <a:buFont typeface="Arial"/>
              <a:buChar char="•"/>
            </a:pPr>
            <a:r>
              <a:rPr lang="en-US" sz="2400" dirty="0" smtClean="0"/>
              <a:t>education not math classes</a:t>
            </a:r>
          </a:p>
          <a:p>
            <a:pPr>
              <a:buFont typeface="Arial"/>
              <a:buChar char="•"/>
            </a:pPr>
            <a:r>
              <a:rPr lang="en-US" sz="2400" dirty="0" smtClean="0"/>
              <a:t>Student taught traditional</a:t>
            </a:r>
          </a:p>
          <a:p>
            <a:pPr lvl="1">
              <a:buFont typeface="Arial"/>
              <a:buChar char="•"/>
            </a:pPr>
            <a:r>
              <a:rPr lang="en-US" sz="2400" dirty="0" smtClean="0"/>
              <a:t>UI, CI, CC, UC</a:t>
            </a:r>
          </a:p>
          <a:p>
            <a:pPr>
              <a:buFont typeface="Arial"/>
              <a:buChar char="•"/>
            </a:pPr>
            <a:r>
              <a:rPr lang="en-US" sz="2400" dirty="0" smtClean="0"/>
              <a:t>1</a:t>
            </a:r>
            <a:r>
              <a:rPr lang="en-US" sz="2400" baseline="30000" dirty="0" smtClean="0"/>
              <a:t>st</a:t>
            </a:r>
            <a:r>
              <a:rPr lang="en-US" sz="2400" dirty="0" smtClean="0"/>
              <a:t> job – 6 classes – traditional</a:t>
            </a:r>
          </a:p>
          <a:p>
            <a:pPr>
              <a:buFont typeface="Arial"/>
              <a:buChar char="•"/>
            </a:pPr>
            <a:r>
              <a:rPr lang="en-US" sz="2400" dirty="0" smtClean="0"/>
              <a:t>Nekoosa to teach math – traditional</a:t>
            </a:r>
          </a:p>
          <a:p>
            <a:pPr>
              <a:buFont typeface="Arial"/>
              <a:buChar char="•"/>
            </a:pPr>
            <a:r>
              <a:rPr lang="en-US" sz="2400" dirty="0" smtClean="0"/>
              <a:t>Green Lake</a:t>
            </a:r>
          </a:p>
          <a:p>
            <a:pPr lvl="1">
              <a:buFont typeface="Arial"/>
              <a:buChar char="•"/>
            </a:pPr>
            <a:r>
              <a:rPr lang="en-US" sz="2400" dirty="0" smtClean="0"/>
              <a:t>new ideas and activities (deviate from the book)  </a:t>
            </a:r>
          </a:p>
          <a:p>
            <a:pPr marL="457200" lvl="2">
              <a:buFont typeface="Arial"/>
              <a:buChar char="•"/>
            </a:pPr>
            <a:r>
              <a:rPr lang="en-US" sz="2400" dirty="0" smtClean="0"/>
              <a:t>Math Standards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7">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7">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7">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bldLvl="3"/>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 name="Title 15"/>
          <p:cNvSpPr>
            <a:spLocks noGrp="1"/>
          </p:cNvSpPr>
          <p:nvPr>
            <p:ph type="title"/>
          </p:nvPr>
        </p:nvSpPr>
        <p:spPr>
          <a:xfrm>
            <a:off x="914400" y="228600"/>
            <a:ext cx="7313613" cy="868362"/>
          </a:xfrm>
        </p:spPr>
        <p:txBody>
          <a:bodyPr>
            <a:normAutofit fontScale="90000"/>
          </a:bodyPr>
          <a:lstStyle/>
          <a:p>
            <a:r>
              <a:rPr lang="en-US" dirty="0" smtClean="0"/>
              <a:t>Get ‘</a:t>
            </a:r>
            <a:r>
              <a:rPr lang="en-US" dirty="0" err="1" smtClean="0"/>
              <a:t>em</a:t>
            </a:r>
            <a:r>
              <a:rPr lang="en-US" dirty="0" smtClean="0"/>
              <a:t> Involved: Problem Solve</a:t>
            </a:r>
            <a:endParaRPr lang="en-US" dirty="0"/>
          </a:p>
        </p:txBody>
      </p:sp>
      <p:sp>
        <p:nvSpPr>
          <p:cNvPr id="17" name="TextBox 16"/>
          <p:cNvSpPr txBox="1"/>
          <p:nvPr/>
        </p:nvSpPr>
        <p:spPr>
          <a:xfrm>
            <a:off x="457200" y="1108294"/>
            <a:ext cx="8229600" cy="5262979"/>
          </a:xfrm>
          <a:prstGeom prst="rect">
            <a:avLst/>
          </a:prstGeom>
          <a:noFill/>
        </p:spPr>
        <p:txBody>
          <a:bodyPr wrap="square" rtlCol="0">
            <a:spAutoFit/>
          </a:bodyPr>
          <a:lstStyle/>
          <a:p>
            <a:pPr>
              <a:buFont typeface="Arial"/>
              <a:buChar char="•"/>
            </a:pPr>
            <a:endParaRPr lang="en-US" sz="2400" dirty="0" smtClean="0"/>
          </a:p>
          <a:p>
            <a:pPr>
              <a:buFont typeface="Arial"/>
              <a:buChar char="•"/>
            </a:pPr>
            <a:r>
              <a:rPr lang="en-US" sz="2400" dirty="0" smtClean="0"/>
              <a:t>Moved up</a:t>
            </a:r>
          </a:p>
          <a:p>
            <a:pPr>
              <a:buFont typeface="Arial"/>
              <a:buChar char="•"/>
            </a:pPr>
            <a:r>
              <a:rPr lang="en-US" sz="2400" dirty="0" smtClean="0"/>
              <a:t>Pretest</a:t>
            </a:r>
          </a:p>
          <a:p>
            <a:pPr lvl="1">
              <a:buFont typeface="Arial"/>
              <a:buChar char="•"/>
            </a:pPr>
            <a:r>
              <a:rPr lang="en-US" sz="2400" dirty="0" smtClean="0"/>
              <a:t>Think about what I was doing</a:t>
            </a:r>
          </a:p>
          <a:p>
            <a:pPr lvl="1">
              <a:buFont typeface="Arial"/>
              <a:buChar char="•"/>
            </a:pPr>
            <a:r>
              <a:rPr lang="en-US" sz="2400" dirty="0" smtClean="0"/>
              <a:t>Taught to the test</a:t>
            </a:r>
          </a:p>
          <a:p>
            <a:pPr lvl="1">
              <a:buFont typeface="Arial"/>
              <a:buChar char="•"/>
            </a:pPr>
            <a:r>
              <a:rPr lang="en-US" sz="2400" dirty="0" smtClean="0"/>
              <a:t>Got them to perform</a:t>
            </a:r>
          </a:p>
          <a:p>
            <a:pPr lvl="1">
              <a:buFont typeface="Arial"/>
              <a:buChar char="•"/>
            </a:pPr>
            <a:r>
              <a:rPr lang="en-US" sz="2400" dirty="0" smtClean="0"/>
              <a:t>Had to show them first</a:t>
            </a:r>
          </a:p>
          <a:p>
            <a:pPr>
              <a:buFont typeface="Arial"/>
              <a:buChar char="•"/>
            </a:pPr>
            <a:r>
              <a:rPr lang="en-US" sz="2400" dirty="0" smtClean="0"/>
              <a:t>Found out I was UI and now I was CI</a:t>
            </a:r>
          </a:p>
          <a:p>
            <a:pPr>
              <a:buFont typeface="Arial"/>
              <a:buChar char="•"/>
            </a:pPr>
            <a:r>
              <a:rPr lang="en-US" sz="2400" dirty="0" smtClean="0"/>
              <a:t>Teaching for Understanding</a:t>
            </a:r>
          </a:p>
          <a:p>
            <a:pPr>
              <a:buFont typeface="Arial"/>
              <a:buChar char="•"/>
            </a:pPr>
            <a:r>
              <a:rPr lang="en-US" sz="2400" dirty="0" smtClean="0"/>
              <a:t>Sometimes I feel like I am being asked to be CI by teaching to the test.</a:t>
            </a:r>
          </a:p>
          <a:p>
            <a:pPr>
              <a:buFont typeface="Arial"/>
              <a:buChar char="•"/>
            </a:pPr>
            <a:endParaRPr lang="en-US" sz="2400" dirty="0" smtClean="0"/>
          </a:p>
          <a:p>
            <a:pPr>
              <a:buFont typeface="Arial"/>
              <a:buChar char="•"/>
            </a:pPr>
            <a:r>
              <a:rPr lang="en-US" sz="2400" dirty="0" smtClean="0"/>
              <a:t>Mindsets</a:t>
            </a:r>
          </a:p>
          <a:p>
            <a:pPr lvl="1">
              <a:buFont typeface="Arial"/>
              <a:buChar char="•"/>
            </a:pPr>
            <a:r>
              <a:rPr lang="en-US" sz="2400" dirty="0" smtClean="0"/>
              <a:t>“I’m good/not good in math.”</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bldLvl="3"/>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p:nvPr/>
        </p:nvSpPr>
        <p:spPr>
          <a:xfrm>
            <a:off x="457200" y="1143000"/>
            <a:ext cx="7924800" cy="4524315"/>
          </a:xfrm>
          <a:prstGeom prst="rect">
            <a:avLst/>
          </a:prstGeom>
        </p:spPr>
        <p:txBody>
          <a:bodyPr vert="horz" wrap="square">
            <a:noAutofit/>
          </a:bodyPr>
          <a:lstStyle/>
          <a:p>
            <a:pPr marL="0" lvl="1">
              <a:buFont typeface="Arial"/>
              <a:buChar char="•"/>
            </a:pPr>
            <a:r>
              <a:rPr lang="en-US" sz="2400" dirty="0" smtClean="0"/>
              <a:t>Intelligence is static and leads to a desire to look smart so therefore a tendency to:</a:t>
            </a:r>
          </a:p>
          <a:p>
            <a:pPr marL="457200" lvl="2">
              <a:buFont typeface="Arial"/>
              <a:buChar char="•"/>
            </a:pPr>
            <a:r>
              <a:rPr lang="en-US" sz="2400" dirty="0" smtClean="0"/>
              <a:t>Challenges</a:t>
            </a:r>
          </a:p>
          <a:p>
            <a:pPr lvl="2">
              <a:buFont typeface="Arial"/>
              <a:buChar char="•"/>
            </a:pPr>
            <a:r>
              <a:rPr lang="en-US" sz="2400" dirty="0" smtClean="0"/>
              <a:t>avoid challenges</a:t>
            </a:r>
          </a:p>
          <a:p>
            <a:pPr lvl="1">
              <a:buFont typeface="Arial"/>
              <a:buChar char="•"/>
            </a:pPr>
            <a:r>
              <a:rPr lang="en-US" sz="2400" dirty="0" smtClean="0"/>
              <a:t>Obstacles</a:t>
            </a:r>
          </a:p>
          <a:p>
            <a:pPr lvl="2">
              <a:buFont typeface="Arial"/>
              <a:buChar char="•"/>
            </a:pPr>
            <a:r>
              <a:rPr lang="en-US" sz="2400" dirty="0" smtClean="0"/>
              <a:t>give up easily</a:t>
            </a:r>
          </a:p>
          <a:p>
            <a:pPr lvl="1">
              <a:buFont typeface="Arial"/>
              <a:buChar char="•"/>
            </a:pPr>
            <a:r>
              <a:rPr lang="en-US" sz="2400" dirty="0" smtClean="0"/>
              <a:t>Effort</a:t>
            </a:r>
          </a:p>
          <a:p>
            <a:pPr lvl="2">
              <a:buFont typeface="Arial"/>
              <a:buChar char="•"/>
            </a:pPr>
            <a:r>
              <a:rPr lang="en-US" sz="2400" dirty="0" smtClean="0"/>
              <a:t>see effort is fruitless or worse</a:t>
            </a:r>
          </a:p>
          <a:p>
            <a:pPr lvl="1">
              <a:buFont typeface="Arial"/>
              <a:buChar char="•"/>
            </a:pPr>
            <a:r>
              <a:rPr lang="en-US" sz="2400" dirty="0" smtClean="0"/>
              <a:t>Criticism</a:t>
            </a:r>
          </a:p>
          <a:p>
            <a:pPr lvl="2">
              <a:buFont typeface="Arial"/>
              <a:buChar char="•"/>
            </a:pPr>
            <a:r>
              <a:rPr lang="en-US" sz="2400" dirty="0" smtClean="0"/>
              <a:t>ignore useful negative criticism</a:t>
            </a:r>
          </a:p>
          <a:p>
            <a:pPr lvl="1">
              <a:buFont typeface="Arial"/>
              <a:buChar char="•"/>
            </a:pPr>
            <a:r>
              <a:rPr lang="en-US" sz="2400" dirty="0" smtClean="0"/>
              <a:t>Success of others</a:t>
            </a:r>
          </a:p>
          <a:p>
            <a:pPr lvl="2">
              <a:buFont typeface="Arial"/>
              <a:buChar char="•"/>
            </a:pPr>
            <a:r>
              <a:rPr lang="en-US" sz="2400" dirty="0" smtClean="0"/>
              <a:t>feel threatened</a:t>
            </a:r>
            <a:endParaRPr lang="en-US" sz="2400" dirty="0"/>
          </a:p>
        </p:txBody>
      </p:sp>
      <p:sp>
        <p:nvSpPr>
          <p:cNvPr id="4" name="TextBox 3"/>
          <p:cNvSpPr txBox="1"/>
          <p:nvPr/>
        </p:nvSpPr>
        <p:spPr>
          <a:xfrm>
            <a:off x="2362200" y="381000"/>
            <a:ext cx="6400800" cy="1323439"/>
          </a:xfrm>
          <a:prstGeom prst="rect">
            <a:avLst/>
          </a:prstGeom>
          <a:noFill/>
        </p:spPr>
        <p:txBody>
          <a:bodyPr wrap="square" rtlCol="0">
            <a:spAutoFit/>
          </a:bodyPr>
          <a:lstStyle/>
          <a:p>
            <a:r>
              <a:rPr lang="en-US" sz="4000" dirty="0" smtClean="0"/>
              <a:t>Fixed Mindset</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533400" y="1371601"/>
            <a:ext cx="8001000" cy="4524315"/>
          </a:xfrm>
          <a:prstGeom prst="rect">
            <a:avLst/>
          </a:prstGeom>
        </p:spPr>
        <p:txBody>
          <a:bodyPr wrap="square">
            <a:spAutoFit/>
          </a:bodyPr>
          <a:lstStyle/>
          <a:p>
            <a:pPr>
              <a:buFont typeface="Arial"/>
              <a:buChar char="•"/>
            </a:pPr>
            <a:r>
              <a:rPr lang="en-US" sz="2400" dirty="0" smtClean="0"/>
              <a:t>Intelligence can be developed</a:t>
            </a:r>
          </a:p>
          <a:p>
            <a:pPr lvl="1">
              <a:buFont typeface="Arial"/>
              <a:buChar char="•"/>
            </a:pPr>
            <a:r>
              <a:rPr lang="en-US" sz="2400" dirty="0" smtClean="0"/>
              <a:t>leads to a desire to learn and therefore a tendency to . . .</a:t>
            </a:r>
          </a:p>
          <a:p>
            <a:pPr lvl="2">
              <a:buFont typeface="Arial"/>
              <a:buChar char="•"/>
            </a:pPr>
            <a:r>
              <a:rPr lang="en-US" sz="2400" dirty="0" smtClean="0"/>
              <a:t>Challenges</a:t>
            </a:r>
          </a:p>
          <a:p>
            <a:pPr lvl="3">
              <a:buFont typeface="Arial"/>
              <a:buChar char="•"/>
            </a:pPr>
            <a:r>
              <a:rPr lang="en-US" sz="2400" dirty="0" smtClean="0"/>
              <a:t>embrace challenges</a:t>
            </a:r>
          </a:p>
          <a:p>
            <a:pPr lvl="2">
              <a:buFont typeface="Arial"/>
              <a:buChar char="•"/>
            </a:pPr>
            <a:r>
              <a:rPr lang="en-US" sz="2400" dirty="0" smtClean="0"/>
              <a:t>Obstacles</a:t>
            </a:r>
          </a:p>
          <a:p>
            <a:pPr lvl="3">
              <a:buFont typeface="Arial"/>
              <a:buChar char="•"/>
            </a:pPr>
            <a:r>
              <a:rPr lang="en-US" sz="2400" dirty="0" smtClean="0"/>
              <a:t>persist in the face of setbacks</a:t>
            </a:r>
          </a:p>
          <a:p>
            <a:pPr lvl="2">
              <a:buFont typeface="Arial"/>
              <a:buChar char="•"/>
            </a:pPr>
            <a:r>
              <a:rPr lang="en-US" sz="2400" dirty="0" smtClean="0"/>
              <a:t>Effort</a:t>
            </a:r>
          </a:p>
          <a:p>
            <a:pPr lvl="3">
              <a:buFont typeface="Arial"/>
              <a:buChar char="•"/>
            </a:pPr>
            <a:r>
              <a:rPr lang="en-US" sz="2400" dirty="0" smtClean="0"/>
              <a:t>see effort as a path to mastery</a:t>
            </a:r>
          </a:p>
          <a:p>
            <a:pPr lvl="2">
              <a:buFont typeface="Arial"/>
              <a:buChar char="•"/>
            </a:pPr>
            <a:r>
              <a:rPr lang="en-US" sz="2400" dirty="0" smtClean="0"/>
              <a:t>Criticism</a:t>
            </a:r>
          </a:p>
          <a:p>
            <a:pPr lvl="3">
              <a:buFont typeface="Arial"/>
              <a:buChar char="•"/>
            </a:pPr>
            <a:r>
              <a:rPr lang="en-US" sz="2400" dirty="0" smtClean="0"/>
              <a:t>learn from criticism</a:t>
            </a:r>
          </a:p>
          <a:p>
            <a:pPr lvl="2">
              <a:buFont typeface="Arial"/>
              <a:buChar char="•"/>
            </a:pPr>
            <a:r>
              <a:rPr lang="en-US" sz="2400" dirty="0" smtClean="0"/>
              <a:t>Success of others</a:t>
            </a:r>
          </a:p>
          <a:p>
            <a:pPr lvl="3">
              <a:buFont typeface="Arial"/>
              <a:buChar char="•"/>
            </a:pPr>
            <a:r>
              <a:rPr lang="en-US" sz="2400" dirty="0" smtClean="0"/>
              <a:t>find lessons and inspiration in the success of others</a:t>
            </a:r>
            <a:endParaRPr lang="en-US" sz="2400" dirty="0"/>
          </a:p>
        </p:txBody>
      </p:sp>
      <p:sp>
        <p:nvSpPr>
          <p:cNvPr id="3" name="TextBox 2"/>
          <p:cNvSpPr txBox="1"/>
          <p:nvPr/>
        </p:nvSpPr>
        <p:spPr>
          <a:xfrm>
            <a:off x="2362200" y="381000"/>
            <a:ext cx="6400800" cy="1323439"/>
          </a:xfrm>
          <a:prstGeom prst="rect">
            <a:avLst/>
          </a:prstGeom>
          <a:noFill/>
        </p:spPr>
        <p:txBody>
          <a:bodyPr wrap="square" rtlCol="0">
            <a:spAutoFit/>
          </a:bodyPr>
          <a:lstStyle/>
          <a:p>
            <a:r>
              <a:rPr lang="en-US" sz="4000" dirty="0" smtClean="0"/>
              <a:t>Growth Mindset</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3"/>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838200" y="1219200"/>
            <a:ext cx="7696200" cy="5262979"/>
          </a:xfrm>
          <a:prstGeom prst="rect">
            <a:avLst/>
          </a:prstGeom>
        </p:spPr>
        <p:txBody>
          <a:bodyPr wrap="square">
            <a:spAutoFit/>
          </a:bodyPr>
          <a:lstStyle/>
          <a:p>
            <a:pPr>
              <a:buFont typeface="Arial"/>
              <a:buChar char="•"/>
            </a:pPr>
            <a:r>
              <a:rPr lang="en-US" sz="2400" dirty="0" smtClean="0"/>
              <a:t>Not about the book you use, it’s how you use it – CMP</a:t>
            </a:r>
          </a:p>
          <a:p>
            <a:pPr lvl="1">
              <a:buFont typeface="Arial"/>
              <a:buChar char="•"/>
            </a:pPr>
            <a:r>
              <a:rPr lang="en-US" sz="2400" dirty="0" smtClean="0"/>
              <a:t>Figure out? Find own shortcuts and patterns.</a:t>
            </a:r>
          </a:p>
          <a:p>
            <a:pPr lvl="1">
              <a:buFont typeface="Arial"/>
              <a:buChar char="•"/>
            </a:pPr>
            <a:r>
              <a:rPr lang="en-US" sz="2400" dirty="0" smtClean="0"/>
              <a:t>Fraction pieces from Fraction Factory</a:t>
            </a:r>
          </a:p>
          <a:p>
            <a:pPr>
              <a:buFont typeface="Arial"/>
              <a:buChar char="•"/>
            </a:pPr>
            <a:r>
              <a:rPr lang="en-US" sz="2400" dirty="0" smtClean="0"/>
              <a:t>Cannot be afraid to make mistakes</a:t>
            </a:r>
          </a:p>
          <a:p>
            <a:pPr>
              <a:buFont typeface="Arial"/>
              <a:buChar char="•"/>
            </a:pPr>
            <a:r>
              <a:rPr lang="en-US" sz="2400" dirty="0" smtClean="0"/>
              <a:t>Goal is NOT to “Get a Grade”</a:t>
            </a:r>
          </a:p>
          <a:p>
            <a:pPr>
              <a:buFont typeface="Arial"/>
              <a:buChar char="•"/>
            </a:pPr>
            <a:r>
              <a:rPr lang="en-US" sz="2400" dirty="0" smtClean="0"/>
              <a:t>Goal is to Learn and Understand Math </a:t>
            </a:r>
          </a:p>
          <a:p>
            <a:pPr>
              <a:buFont typeface="Arial"/>
              <a:buChar char="•"/>
            </a:pPr>
            <a:r>
              <a:rPr lang="en-US" sz="2400" dirty="0" smtClean="0"/>
              <a:t>Group/Partner work </a:t>
            </a:r>
          </a:p>
          <a:p>
            <a:pPr lvl="1">
              <a:buFont typeface="Arial"/>
              <a:buChar char="•"/>
            </a:pPr>
            <a:r>
              <a:rPr lang="en-US" sz="2400" dirty="0" smtClean="0"/>
              <a:t>We try to figure stuff out - answers are often posted</a:t>
            </a:r>
          </a:p>
          <a:p>
            <a:pPr lvl="1">
              <a:buFont typeface="Arial"/>
              <a:buChar char="•"/>
            </a:pPr>
            <a:r>
              <a:rPr lang="en-US" sz="2400" dirty="0" smtClean="0"/>
              <a:t>We do problems on our own and compare</a:t>
            </a:r>
          </a:p>
          <a:p>
            <a:pPr lvl="1">
              <a:buFont typeface="Arial"/>
              <a:buChar char="•"/>
            </a:pPr>
            <a:r>
              <a:rPr lang="en-US" sz="2400" dirty="0" smtClean="0"/>
              <a:t>Fun to learn new stuff</a:t>
            </a:r>
          </a:p>
          <a:p>
            <a:pPr>
              <a:buFont typeface="Arial"/>
              <a:buChar char="•"/>
            </a:pPr>
            <a:r>
              <a:rPr lang="en-US" sz="2400" dirty="0" smtClean="0"/>
              <a:t>When you tell them “How”, the thinking process stops</a:t>
            </a:r>
          </a:p>
          <a:p>
            <a:pPr lvl="1">
              <a:buFont typeface="Arial"/>
              <a:buChar char="•"/>
            </a:pPr>
            <a:r>
              <a:rPr lang="en-US" sz="2400" dirty="0"/>
              <a:t>D</a:t>
            </a:r>
            <a:r>
              <a:rPr lang="en-US" sz="2400" dirty="0" smtClean="0"/>
              <a:t>oesn’t mean you never tell them how</a:t>
            </a:r>
          </a:p>
          <a:p>
            <a:pPr lvl="1">
              <a:buFont typeface="Arial"/>
              <a:buChar char="•"/>
            </a:pPr>
            <a:r>
              <a:rPr lang="en-US" sz="2400" dirty="0" smtClean="0"/>
              <a:t>If you do, get them to tell others</a:t>
            </a:r>
          </a:p>
          <a:p>
            <a:pPr>
              <a:buFont typeface="Arial"/>
              <a:buChar char="•"/>
            </a:pPr>
            <a:r>
              <a:rPr lang="en-US" sz="2400" dirty="0" smtClean="0"/>
              <a:t>Effort Determines Success</a:t>
            </a:r>
            <a:endParaRPr lang="en-US" sz="2400" dirty="0"/>
          </a:p>
        </p:txBody>
      </p:sp>
      <p:sp>
        <p:nvSpPr>
          <p:cNvPr id="3" name="TextBox 2"/>
          <p:cNvSpPr txBox="1"/>
          <p:nvPr/>
        </p:nvSpPr>
        <p:spPr>
          <a:xfrm>
            <a:off x="838200" y="3048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066800" y="1676400"/>
            <a:ext cx="7239000" cy="3416320"/>
          </a:xfrm>
          <a:prstGeom prst="rect">
            <a:avLst/>
          </a:prstGeom>
        </p:spPr>
        <p:txBody>
          <a:bodyPr wrap="square">
            <a:spAutoFit/>
          </a:bodyPr>
          <a:lstStyle/>
          <a:p>
            <a:pPr>
              <a:buFont typeface="Arial"/>
              <a:buChar char="•"/>
            </a:pPr>
            <a:r>
              <a:rPr lang="en-US" sz="2400" dirty="0" smtClean="0"/>
              <a:t>Introduction to Problem Solving</a:t>
            </a:r>
          </a:p>
          <a:p>
            <a:pPr lvl="1">
              <a:buFont typeface="Arial"/>
              <a:buChar char="•"/>
            </a:pPr>
            <a:r>
              <a:rPr lang="en-US" sz="2400" dirty="0" smtClean="0"/>
              <a:t>Guess a number  </a:t>
            </a:r>
          </a:p>
          <a:p>
            <a:pPr lvl="1">
              <a:buFont typeface="Arial"/>
              <a:buChar char="•"/>
            </a:pPr>
            <a:r>
              <a:rPr lang="en-US" sz="2400" dirty="0" smtClean="0"/>
              <a:t>There are 350 pebbles in a jar. There are 50 more black pebbles than there are white pebbles. How many white pebbles are there?</a:t>
            </a:r>
          </a:p>
          <a:p>
            <a:pPr lvl="1">
              <a:buFont typeface="Arial"/>
              <a:buChar char="•"/>
            </a:pPr>
            <a:r>
              <a:rPr lang="en-US" sz="2400" dirty="0" smtClean="0"/>
              <a:t>Sometimes you have to get it wrong before you get it right</a:t>
            </a:r>
            <a:r>
              <a:rPr lang="en-US" sz="2400" dirty="0" smtClean="0"/>
              <a:t>.</a:t>
            </a:r>
          </a:p>
          <a:p>
            <a:pPr lvl="1">
              <a:buFont typeface="Arial"/>
              <a:buChar char="•"/>
            </a:pPr>
            <a:endParaRPr lang="en-US" sz="2400" dirty="0" smtClean="0"/>
          </a:p>
          <a:p>
            <a:pPr lvl="1">
              <a:buFont typeface="Arial"/>
              <a:buChar char="•"/>
            </a:pPr>
            <a:r>
              <a:rPr lang="en-US" sz="2400" dirty="0" smtClean="0"/>
              <a:t>The Problem Solver</a:t>
            </a:r>
          </a:p>
        </p:txBody>
      </p:sp>
      <p:sp>
        <p:nvSpPr>
          <p:cNvPr id="3" name="TextBox 2"/>
          <p:cNvSpPr txBox="1"/>
          <p:nvPr/>
        </p:nvSpPr>
        <p:spPr>
          <a:xfrm>
            <a:off x="838200" y="3810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066800" y="1676400"/>
            <a:ext cx="7239000" cy="4524315"/>
          </a:xfrm>
          <a:prstGeom prst="rect">
            <a:avLst/>
          </a:prstGeom>
        </p:spPr>
        <p:txBody>
          <a:bodyPr wrap="square">
            <a:spAutoFit/>
          </a:bodyPr>
          <a:lstStyle/>
          <a:p>
            <a:pPr>
              <a:buFont typeface="Arial"/>
              <a:buChar char="•"/>
            </a:pPr>
            <a:r>
              <a:rPr lang="en-US" sz="2400" dirty="0" smtClean="0"/>
              <a:t>3 Act Math</a:t>
            </a:r>
          </a:p>
          <a:p>
            <a:pPr lvl="1">
              <a:buFont typeface="Arial"/>
              <a:buChar char="•"/>
            </a:pPr>
            <a:r>
              <a:rPr lang="en-US" sz="2400" dirty="0" smtClean="0"/>
              <a:t>Act One</a:t>
            </a:r>
          </a:p>
          <a:p>
            <a:pPr lvl="2">
              <a:buFont typeface="Arial"/>
              <a:buChar char="•"/>
            </a:pPr>
            <a:r>
              <a:rPr lang="en-US" sz="2400" dirty="0" smtClean="0"/>
              <a:t>What question do you have?</a:t>
            </a:r>
          </a:p>
          <a:p>
            <a:pPr lvl="1">
              <a:buFont typeface="Arial"/>
              <a:buChar char="•"/>
            </a:pPr>
            <a:r>
              <a:rPr lang="en-US" sz="2400" dirty="0" smtClean="0"/>
              <a:t>Act Two</a:t>
            </a:r>
          </a:p>
          <a:p>
            <a:pPr lvl="2">
              <a:buFont typeface="Arial"/>
              <a:buChar char="•"/>
            </a:pPr>
            <a:r>
              <a:rPr lang="en-US" sz="2400" dirty="0" smtClean="0"/>
              <a:t>What information do you need from me?</a:t>
            </a:r>
          </a:p>
          <a:p>
            <a:pPr lvl="1">
              <a:buFont typeface="Arial"/>
              <a:buChar char="•"/>
            </a:pPr>
            <a:r>
              <a:rPr lang="en-US" sz="2400" dirty="0" smtClean="0"/>
              <a:t>Act Three</a:t>
            </a:r>
          </a:p>
          <a:p>
            <a:pPr lvl="2">
              <a:buFont typeface="Arial"/>
              <a:buChar char="•"/>
            </a:pPr>
            <a:r>
              <a:rPr lang="en-US" sz="2400" dirty="0" smtClean="0"/>
              <a:t>Solve it</a:t>
            </a:r>
          </a:p>
          <a:p>
            <a:pPr lvl="2"/>
            <a:endParaRPr lang="en-US" sz="2400" dirty="0" smtClean="0"/>
          </a:p>
          <a:p>
            <a:pPr lvl="2">
              <a:buFont typeface="Arial"/>
              <a:buChar char="•"/>
            </a:pPr>
            <a:endParaRPr lang="en-US" sz="2400" dirty="0"/>
          </a:p>
          <a:p>
            <a:pPr lvl="2">
              <a:buFont typeface="Arial"/>
              <a:buChar char="•"/>
            </a:pPr>
            <a:endParaRPr lang="en-US" sz="2400" dirty="0" smtClean="0"/>
          </a:p>
          <a:p>
            <a:pPr lvl="1">
              <a:buFont typeface="Arial"/>
              <a:buChar char="•"/>
            </a:pPr>
            <a:r>
              <a:rPr lang="en-US" sz="2400" dirty="0" smtClean="0"/>
              <a:t>Penny Problem</a:t>
            </a:r>
          </a:p>
          <a:p>
            <a:pPr lvl="1">
              <a:buFont typeface="Arial"/>
              <a:buChar char="•"/>
            </a:pPr>
            <a:r>
              <a:rPr lang="en-US" sz="2400" dirty="0" smtClean="0"/>
              <a:t>http://</a:t>
            </a:r>
            <a:r>
              <a:rPr lang="en-US" sz="2400" dirty="0" err="1" smtClean="0"/>
              <a:t>mrmeyer.com/threeacts/pyramidofpennies</a:t>
            </a:r>
            <a:r>
              <a:rPr lang="en-US" sz="2400" dirty="0" smtClean="0"/>
              <a:t>/</a:t>
            </a:r>
            <a:endParaRPr lang="en-US" sz="2400" dirty="0"/>
          </a:p>
        </p:txBody>
      </p:sp>
      <p:sp>
        <p:nvSpPr>
          <p:cNvPr id="3" name="TextBox 2"/>
          <p:cNvSpPr txBox="1"/>
          <p:nvPr/>
        </p:nvSpPr>
        <p:spPr>
          <a:xfrm>
            <a:off x="838200" y="381000"/>
            <a:ext cx="8305800" cy="1323439"/>
          </a:xfrm>
          <a:prstGeom prst="rect">
            <a:avLst/>
          </a:prstGeom>
          <a:noFill/>
        </p:spPr>
        <p:txBody>
          <a:bodyPr wrap="square" rtlCol="0">
            <a:spAutoFit/>
          </a:bodyPr>
          <a:lstStyle/>
          <a:p>
            <a:r>
              <a:rPr lang="en-US" sz="4000" dirty="0" smtClean="0"/>
              <a:t>Build a Problem Solving Atmosphere</a:t>
            </a:r>
          </a:p>
          <a:p>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2654</TotalTime>
  <Words>1267</Words>
  <Application>Microsoft Macintosh PowerPoint</Application>
  <PresentationFormat>On-screen Show (4:3)</PresentationFormat>
  <Paragraphs>245</Paragraphs>
  <Slides>24</Slides>
  <Notes>1</Notes>
  <HiddenSlides>0</HiddenSlides>
  <MMClips>2</MMClips>
  <ScaleCrop>false</ScaleCrop>
  <HeadingPairs>
    <vt:vector size="6" baseType="variant">
      <vt:variant>
        <vt:lpstr>Design Template</vt:lpstr>
      </vt:variant>
      <vt:variant>
        <vt:i4>1</vt:i4>
      </vt:variant>
      <vt:variant>
        <vt:lpstr>Links</vt:lpstr>
      </vt:variant>
      <vt:variant>
        <vt:i4>1</vt:i4>
      </vt:variant>
      <vt:variant>
        <vt:lpstr>Slide Titles</vt:lpstr>
      </vt:variant>
      <vt:variant>
        <vt:i4>24</vt:i4>
      </vt:variant>
    </vt:vector>
  </HeadingPairs>
  <TitlesOfParts>
    <vt:vector size="26" baseType="lpstr">
      <vt:lpstr>Inkwell</vt:lpstr>
      <vt:lpstr>Macintosh HD:Users:installernsd:Documents:Math:Algebra:BorderProblem.wksht.doc!OLE_LINK1</vt:lpstr>
      <vt:lpstr>Get ‘em Involved: Problem Solve</vt:lpstr>
      <vt:lpstr>Get ‘em Involved: Problem Solve</vt:lpstr>
      <vt:lpstr>Get ‘em Involved: Problem Solve</vt:lpstr>
      <vt:lpstr>Get ‘em Involved: Problem Solve</vt:lpstr>
      <vt:lpstr>Slide 5</vt:lpstr>
      <vt:lpstr>Slide 6</vt:lpstr>
      <vt:lpstr>Slide 7</vt:lpstr>
      <vt:lpstr>Slide 8</vt:lpstr>
      <vt:lpstr>Slide 9</vt:lpstr>
      <vt:lpstr>Nana’s Chocolate Milk</vt:lpstr>
      <vt:lpstr>Pyramid of Pennies</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Get ‘em Involved: Problem Solve</vt:lpstr>
    </vt:vector>
  </TitlesOfParts>
  <Company>School District of Nekoosa</Company>
  <LinksUpToDate>false</LinksUpToDate>
  <SharedDoc>false</SharedDoc>
  <HyperlinksChanged>false</HyperlinksChanged>
  <AppVersion>12.0257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installernsd</dc:creator>
  <cp:lastModifiedBy>installernsd</cp:lastModifiedBy>
  <cp:revision>31</cp:revision>
  <cp:lastPrinted>2014-04-30T21:53:45Z</cp:lastPrinted>
  <dcterms:created xsi:type="dcterms:W3CDTF">2014-05-01T20:07:40Z</dcterms:created>
  <dcterms:modified xsi:type="dcterms:W3CDTF">2014-05-01T20:23:33Z</dcterms:modified>
</cp:coreProperties>
</file>